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3" r:id="rId1"/>
  </p:sldMasterIdLst>
  <p:notesMasterIdLst>
    <p:notesMasterId r:id="rId9"/>
  </p:notesMasterIdLst>
  <p:handoutMasterIdLst>
    <p:handoutMasterId r:id="rId10"/>
  </p:handoutMasterIdLst>
  <p:sldIdLst>
    <p:sldId id="369" r:id="rId2"/>
    <p:sldId id="379" r:id="rId3"/>
    <p:sldId id="376" r:id="rId4"/>
    <p:sldId id="387" r:id="rId5"/>
    <p:sldId id="388" r:id="rId6"/>
    <p:sldId id="389" r:id="rId7"/>
    <p:sldId id="390" r:id="rId8"/>
  </p:sldIdLst>
  <p:sldSz cx="9144000" cy="6858000" type="screen4x3"/>
  <p:notesSz cx="7010400" cy="9396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447B"/>
    <a:srgbClr val="000000"/>
    <a:srgbClr val="000066"/>
    <a:srgbClr val="E87827"/>
    <a:srgbClr val="4B296C"/>
    <a:srgbClr val="852572"/>
    <a:srgbClr val="193769"/>
    <a:srgbClr val="CD4628"/>
    <a:srgbClr val="6EB333"/>
    <a:srgbClr val="FD85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6" autoAdjust="0"/>
    <p:restoredTop sz="77673" autoAdjust="0"/>
  </p:normalViewPr>
  <p:slideViewPr>
    <p:cSldViewPr snapToGrid="0" snapToObjects="1">
      <p:cViewPr varScale="1">
        <p:scale>
          <a:sx n="88" d="100"/>
          <a:sy n="88" d="100"/>
        </p:scale>
        <p:origin x="23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982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9821"/>
          </a:xfrm>
          <a:prstGeom prst="rect">
            <a:avLst/>
          </a:prstGeom>
        </p:spPr>
        <p:txBody>
          <a:bodyPr vert="horz" lIns="93177" tIns="46589" rIns="93177" bIns="46589" rtlCol="0"/>
          <a:lstStyle>
            <a:lvl1pPr algn="r">
              <a:defRPr sz="1200"/>
            </a:lvl1pPr>
          </a:lstStyle>
          <a:p>
            <a:fld id="{C6310D87-62DF-5D49-BDC9-E6CB2AFB4311}" type="datetimeFigureOut">
              <a:rPr lang="en-US" smtClean="0"/>
              <a:t>2/21/2020</a:t>
            </a:fld>
            <a:endParaRPr lang="en-US"/>
          </a:p>
        </p:txBody>
      </p:sp>
      <p:sp>
        <p:nvSpPr>
          <p:cNvPr id="4" name="Footer Placeholder 3"/>
          <p:cNvSpPr>
            <a:spLocks noGrp="1"/>
          </p:cNvSpPr>
          <p:nvPr>
            <p:ph type="ftr" sz="quarter" idx="2"/>
          </p:nvPr>
        </p:nvSpPr>
        <p:spPr>
          <a:xfrm>
            <a:off x="0" y="8924962"/>
            <a:ext cx="3037840" cy="469821"/>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924962"/>
            <a:ext cx="3037840" cy="469821"/>
          </a:xfrm>
          <a:prstGeom prst="rect">
            <a:avLst/>
          </a:prstGeom>
        </p:spPr>
        <p:txBody>
          <a:bodyPr vert="horz" lIns="93177" tIns="46589" rIns="93177" bIns="46589" rtlCol="0" anchor="b"/>
          <a:lstStyle>
            <a:lvl1pPr algn="r">
              <a:defRPr sz="1200"/>
            </a:lvl1pPr>
          </a:lstStyle>
          <a:p>
            <a:fld id="{288F7EDB-C421-824C-B61B-4918CA274967}" type="slidenum">
              <a:rPr lang="en-US" smtClean="0"/>
              <a:t>‹#›</a:t>
            </a:fld>
            <a:endParaRPr lang="en-US"/>
          </a:p>
        </p:txBody>
      </p:sp>
    </p:spTree>
    <p:extLst>
      <p:ext uri="{BB962C8B-B14F-4D97-AF65-F5344CB8AC3E}">
        <p14:creationId xmlns:p14="http://schemas.microsoft.com/office/powerpoint/2010/main" val="25126822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982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9821"/>
          </a:xfrm>
          <a:prstGeom prst="rect">
            <a:avLst/>
          </a:prstGeom>
        </p:spPr>
        <p:txBody>
          <a:bodyPr vert="horz" lIns="93177" tIns="46589" rIns="93177" bIns="46589" rtlCol="0"/>
          <a:lstStyle>
            <a:lvl1pPr algn="r">
              <a:defRPr sz="1200"/>
            </a:lvl1pPr>
          </a:lstStyle>
          <a:p>
            <a:fld id="{B70DE41B-D784-BA4F-A062-70A7D1BFE910}" type="datetimeFigureOut">
              <a:rPr lang="en-US" smtClean="0"/>
              <a:t>2/21/2020</a:t>
            </a:fld>
            <a:endParaRPr lang="en-US"/>
          </a:p>
        </p:txBody>
      </p:sp>
      <p:sp>
        <p:nvSpPr>
          <p:cNvPr id="4" name="Slide Image Placeholder 3"/>
          <p:cNvSpPr>
            <a:spLocks noGrp="1" noRot="1" noChangeAspect="1"/>
          </p:cNvSpPr>
          <p:nvPr>
            <p:ph type="sldImg" idx="2"/>
          </p:nvPr>
        </p:nvSpPr>
        <p:spPr>
          <a:xfrm>
            <a:off x="1157288" y="704850"/>
            <a:ext cx="4695825" cy="3522663"/>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63296"/>
            <a:ext cx="5608320" cy="422838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24962"/>
            <a:ext cx="3037840" cy="469821"/>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924962"/>
            <a:ext cx="3037840" cy="469821"/>
          </a:xfrm>
          <a:prstGeom prst="rect">
            <a:avLst/>
          </a:prstGeom>
        </p:spPr>
        <p:txBody>
          <a:bodyPr vert="horz" lIns="93177" tIns="46589" rIns="93177" bIns="46589" rtlCol="0" anchor="b"/>
          <a:lstStyle>
            <a:lvl1pPr algn="r">
              <a:defRPr sz="1200"/>
            </a:lvl1pPr>
          </a:lstStyle>
          <a:p>
            <a:fld id="{5D278A8B-08C7-9F46-93BF-5A384DF5C06C}" type="slidenum">
              <a:rPr lang="en-US" smtClean="0"/>
              <a:t>‹#›</a:t>
            </a:fld>
            <a:endParaRPr lang="en-US"/>
          </a:p>
        </p:txBody>
      </p:sp>
    </p:spTree>
    <p:extLst>
      <p:ext uri="{BB962C8B-B14F-4D97-AF65-F5344CB8AC3E}">
        <p14:creationId xmlns:p14="http://schemas.microsoft.com/office/powerpoint/2010/main" val="18786762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278A8B-08C7-9F46-93BF-5A384DF5C06C}" type="slidenum">
              <a:rPr lang="en-US" smtClean="0"/>
              <a:t>1</a:t>
            </a:fld>
            <a:endParaRPr lang="en-US"/>
          </a:p>
        </p:txBody>
      </p:sp>
    </p:spTree>
    <p:extLst>
      <p:ext uri="{BB962C8B-B14F-4D97-AF65-F5344CB8AC3E}">
        <p14:creationId xmlns:p14="http://schemas.microsoft.com/office/powerpoint/2010/main" val="2708623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dirty="0"/>
              <a:t>Bullet 1: To keep our focus, our outcomes will always reflect HR in support of our human capital leaders – THE PRINCIPAL​</a:t>
            </a:r>
          </a:p>
          <a:p>
            <a:pPr rtl="0" fontAlgn="base"/>
            <a:r>
              <a:rPr lang="en-US" dirty="0"/>
              <a:t>​</a:t>
            </a:r>
          </a:p>
          <a:p>
            <a:pPr rtl="0" fontAlgn="base"/>
            <a:r>
              <a:rPr lang="en-US" dirty="0"/>
              <a:t>Bullet 2: We will continue to keep you updated on the shifts in HR work in support of this human capital work​</a:t>
            </a:r>
          </a:p>
          <a:p>
            <a:pPr rtl="0" fontAlgn="base"/>
            <a:r>
              <a:rPr lang="en-US" dirty="0"/>
              <a:t>​</a:t>
            </a:r>
          </a:p>
          <a:p>
            <a:pPr rtl="0" fontAlgn="base"/>
            <a:r>
              <a:rPr lang="en-US" dirty="0"/>
              <a:t>Bullet 3: Read the slide ​</a:t>
            </a:r>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5D278A8B-08C7-9F46-93BF-5A384DF5C06C}" type="slidenum">
              <a:rPr lang="en-US" smtClean="0"/>
              <a:t>2</a:t>
            </a:fld>
            <a:endParaRPr lang="en-US"/>
          </a:p>
        </p:txBody>
      </p:sp>
    </p:spTree>
    <p:extLst>
      <p:ext uri="{BB962C8B-B14F-4D97-AF65-F5344CB8AC3E}">
        <p14:creationId xmlns:p14="http://schemas.microsoft.com/office/powerpoint/2010/main" val="1371908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fontAlgn="base">
              <a:buFont typeface="Arial" panose="020B0604020202020204" pitchFamily="34" charset="0"/>
              <a:buChar char="•"/>
            </a:pPr>
            <a:r>
              <a:rPr lang="en-US" dirty="0"/>
              <a:t>Read slide​</a:t>
            </a:r>
          </a:p>
          <a:p>
            <a:pPr marL="174708" indent="-174708" fontAlgn="base">
              <a:buFont typeface="Arial" panose="020B0604020202020204" pitchFamily="34" charset="0"/>
              <a:buChar char="•"/>
            </a:pPr>
            <a:r>
              <a:rPr lang="en-US" dirty="0"/>
              <a:t>Letters of recommendation are no longer required; and​</a:t>
            </a:r>
          </a:p>
          <a:p>
            <a:pPr marL="174708" indent="-174708" fontAlgn="base">
              <a:buFont typeface="Arial" panose="020B0604020202020204" pitchFamily="34" charset="0"/>
              <a:buChar char="•"/>
            </a:pPr>
            <a:r>
              <a:rPr lang="en-US" dirty="0"/>
              <a:t>The writing prompt was revised as a result of our work with the HR Advisory Committee to replace the pool writing assessment</a:t>
            </a:r>
          </a:p>
          <a:p>
            <a:endParaRPr lang="en-US" dirty="0"/>
          </a:p>
        </p:txBody>
      </p:sp>
      <p:sp>
        <p:nvSpPr>
          <p:cNvPr id="4" name="Slide Number Placeholder 3"/>
          <p:cNvSpPr>
            <a:spLocks noGrp="1"/>
          </p:cNvSpPr>
          <p:nvPr>
            <p:ph type="sldNum" sz="quarter" idx="5"/>
          </p:nvPr>
        </p:nvSpPr>
        <p:spPr/>
        <p:txBody>
          <a:bodyPr/>
          <a:lstStyle/>
          <a:p>
            <a:fld id="{5D278A8B-08C7-9F46-93BF-5A384DF5C06C}" type="slidenum">
              <a:rPr lang="en-US" smtClean="0"/>
              <a:t>3</a:t>
            </a:fld>
            <a:endParaRPr lang="en-US"/>
          </a:p>
        </p:txBody>
      </p:sp>
    </p:spTree>
    <p:extLst>
      <p:ext uri="{BB962C8B-B14F-4D97-AF65-F5344CB8AC3E}">
        <p14:creationId xmlns:p14="http://schemas.microsoft.com/office/powerpoint/2010/main" val="1934864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fontAlgn="base">
              <a:buFont typeface="Arial" panose="020B0604020202020204" pitchFamily="34" charset="0"/>
              <a:buChar char="•"/>
            </a:pPr>
            <a:r>
              <a:rPr lang="en-US" dirty="0"/>
              <a:t>Pool interviews have been eliminated providing larger number of applications available to human capital leaders​</a:t>
            </a:r>
          </a:p>
          <a:p>
            <a:pPr marL="174708" indent="-174708" fontAlgn="base">
              <a:buFont typeface="Arial" panose="020B0604020202020204" pitchFamily="34" charset="0"/>
              <a:buChar char="•"/>
            </a:pPr>
            <a:r>
              <a:rPr lang="en-US" dirty="0"/>
              <a:t>This means that the HR interview portion of the hiring process is no longer in place​</a:t>
            </a:r>
          </a:p>
          <a:p>
            <a:pPr marL="174708" indent="-174708" fontAlgn="base">
              <a:buFont typeface="Arial" panose="020B0604020202020204" pitchFamily="34" charset="0"/>
              <a:buChar char="•"/>
            </a:pPr>
            <a:r>
              <a:rPr lang="en-US" dirty="0"/>
              <a:t>With the intent to empower human capital leaders to make the hiring decisions based on a broader applicant pool</a:t>
            </a:r>
          </a:p>
          <a:p>
            <a:endParaRPr lang="en-US" dirty="0"/>
          </a:p>
        </p:txBody>
      </p:sp>
      <p:sp>
        <p:nvSpPr>
          <p:cNvPr id="4" name="Slide Number Placeholder 3"/>
          <p:cNvSpPr>
            <a:spLocks noGrp="1"/>
          </p:cNvSpPr>
          <p:nvPr>
            <p:ph type="sldNum" sz="quarter" idx="5"/>
          </p:nvPr>
        </p:nvSpPr>
        <p:spPr/>
        <p:txBody>
          <a:bodyPr/>
          <a:lstStyle/>
          <a:p>
            <a:fld id="{5D278A8B-08C7-9F46-93BF-5A384DF5C06C}" type="slidenum">
              <a:rPr lang="en-US" smtClean="0"/>
              <a:t>4</a:t>
            </a:fld>
            <a:endParaRPr lang="en-US"/>
          </a:p>
        </p:txBody>
      </p:sp>
    </p:spTree>
    <p:extLst>
      <p:ext uri="{BB962C8B-B14F-4D97-AF65-F5344CB8AC3E}">
        <p14:creationId xmlns:p14="http://schemas.microsoft.com/office/powerpoint/2010/main" val="4081297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fontAlgn="base">
              <a:buFont typeface="Arial" panose="020B0604020202020204" pitchFamily="34" charset="0"/>
              <a:buChar char="•"/>
            </a:pPr>
            <a:r>
              <a:rPr lang="en-US" dirty="0"/>
              <a:t>Bullet 1: Candidate Preparation Level 1 formerly known as “screening” will be completed by HR​</a:t>
            </a:r>
          </a:p>
          <a:p>
            <a:pPr marL="174708" indent="-174708" fontAlgn="base">
              <a:buFont typeface="Arial" panose="020B0604020202020204" pitchFamily="34" charset="0"/>
              <a:buChar char="•"/>
            </a:pPr>
            <a:r>
              <a:rPr lang="en-US" dirty="0"/>
              <a:t>Bullet 2: We will demonstrated where in the system to view the form​</a:t>
            </a:r>
          </a:p>
          <a:p>
            <a:pPr marL="698830" lvl="1" indent="-232943" fontAlgn="base">
              <a:buFont typeface="+mj-lt"/>
              <a:buAutoNum type="arabicPeriod"/>
            </a:pPr>
            <a:r>
              <a:rPr lang="en-US" dirty="0"/>
              <a:t>These forms will be available for each candidate for the job fair and all applicants applying for specific postings after the job fair​</a:t>
            </a:r>
          </a:p>
          <a:p>
            <a:pPr lvl="1" rtl="0" fontAlgn="base"/>
            <a:r>
              <a:rPr lang="en-US" dirty="0"/>
              <a:t>        </a:t>
            </a:r>
            <a:r>
              <a:rPr lang="en-US" b="1" i="1" dirty="0"/>
              <a:t>Note:  Use Jennifer Cipriano to walk them through the form</a:t>
            </a:r>
            <a:r>
              <a:rPr lang="en-US" dirty="0"/>
              <a:t>​</a:t>
            </a:r>
          </a:p>
          <a:p>
            <a:pPr lvl="1" rtl="0" fontAlgn="base"/>
            <a:r>
              <a:rPr lang="en-US" dirty="0"/>
              <a:t>2.    Example of where to look in the system to view screening ​</a:t>
            </a:r>
          </a:p>
          <a:p>
            <a:pPr lvl="1" rtl="0" fontAlgn="base"/>
            <a:r>
              <a:rPr lang="en-US" dirty="0"/>
              <a:t>    </a:t>
            </a:r>
            <a:r>
              <a:rPr lang="en-US" i="1" dirty="0"/>
              <a:t>   There </a:t>
            </a:r>
            <a:r>
              <a:rPr lang="en-US" dirty="0"/>
              <a:t>s</a:t>
            </a:r>
            <a:r>
              <a:rPr lang="en-US" i="1" dirty="0"/>
              <a:t>hould only be one candidate preparation level 1 form per candidate</a:t>
            </a:r>
            <a:r>
              <a:rPr lang="en-US" dirty="0"/>
              <a:t>​</a:t>
            </a:r>
          </a:p>
          <a:p>
            <a:pPr lvl="1" rtl="0" fontAlgn="base"/>
            <a:r>
              <a:rPr lang="en-US" dirty="0"/>
              <a:t>        </a:t>
            </a:r>
            <a:r>
              <a:rPr lang="en-US" b="1" i="1" dirty="0"/>
              <a:t>NOTE: there should be NO applicants available for HC leaders without a level 1 preparation form </a:t>
            </a:r>
            <a:endParaRPr lang="en-US" dirty="0"/>
          </a:p>
          <a:p>
            <a:endParaRPr lang="en-US" dirty="0"/>
          </a:p>
        </p:txBody>
      </p:sp>
      <p:sp>
        <p:nvSpPr>
          <p:cNvPr id="4" name="Slide Number Placeholder 3"/>
          <p:cNvSpPr>
            <a:spLocks noGrp="1"/>
          </p:cNvSpPr>
          <p:nvPr>
            <p:ph type="sldNum" sz="quarter" idx="5"/>
          </p:nvPr>
        </p:nvSpPr>
        <p:spPr/>
        <p:txBody>
          <a:bodyPr/>
          <a:lstStyle/>
          <a:p>
            <a:fld id="{5D278A8B-08C7-9F46-93BF-5A384DF5C06C}" type="slidenum">
              <a:rPr lang="en-US" smtClean="0"/>
              <a:t>5</a:t>
            </a:fld>
            <a:endParaRPr lang="en-US"/>
          </a:p>
        </p:txBody>
      </p:sp>
    </p:spTree>
    <p:extLst>
      <p:ext uri="{BB962C8B-B14F-4D97-AF65-F5344CB8AC3E}">
        <p14:creationId xmlns:p14="http://schemas.microsoft.com/office/powerpoint/2010/main" val="1844649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Today I will give a </a:t>
            </a:r>
            <a:r>
              <a:rPr lang="en-US" sz="1000" b="1" i="1" dirty="0">
                <a:solidFill>
                  <a:srgbClr val="000000"/>
                </a:solidFill>
                <a:latin typeface="Calibri" panose="020F0502020204030204" pitchFamily="34" charset="0"/>
              </a:rPr>
              <a:t>brief</a:t>
            </a:r>
            <a:r>
              <a:rPr lang="en-US" sz="1000" dirty="0">
                <a:solidFill>
                  <a:srgbClr val="000000"/>
                </a:solidFill>
                <a:latin typeface="Calibri" panose="020F0502020204030204" pitchFamily="34" charset="0"/>
              </a:rPr>
              <a:t> overview of our plan for the “day of” the job fair. </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Specific details will be discussed at the A &amp; S meeting on March 13 with the whole group and in 2 different breakout sessions. </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The purpose of the breakout sessions will be to provide additional time to process what you heard at the whole group presentation and to work with your colleagues in small groups.</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Bullet 1: CRC layout (be broad, stay out of the “weeds”) - Each level will be in separate rooms, there will be a lounge area for staff and candidates, an HR area, and drop in tables in foyer for EEA, BEST team, etc.</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Bullet 2: For consistency and equity, these materials will be provided for each school: READ THE SLIDE BULLET #2</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Bullet 3:  School signs will also be provided.</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174708"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In light of our limited time, we are providing you with a handout to complete asking what other materials may be needed from HR or that you might bring from your school (e.g. business cards, school specific shirts, etc.). </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640594" lvl="1"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Make sure to collect sheets for HRs planning</a:t>
            </a:r>
            <a:r>
              <a:rPr lang="en-US" sz="1000" dirty="0">
                <a:solidFill>
                  <a:srgbClr val="444444"/>
                </a:solidFill>
                <a:latin typeface="Calibri" panose="020F0502020204030204" pitchFamily="34" charset="0"/>
              </a:rPr>
              <a:t>​</a:t>
            </a:r>
            <a:endParaRPr lang="en-US" sz="1000" dirty="0">
              <a:solidFill>
                <a:srgbClr val="444444"/>
              </a:solidFill>
              <a:latin typeface="Arial" panose="020B0604020202020204" pitchFamily="34" charset="0"/>
            </a:endParaRPr>
          </a:p>
          <a:p>
            <a:pPr marL="640594" lvl="1" indent="-174708" fontAlgn="base">
              <a:lnSpc>
                <a:spcPct val="150000"/>
              </a:lnSpc>
              <a:buFont typeface="Arial" panose="020B0604020202020204" pitchFamily="34" charset="0"/>
              <a:buChar char="•"/>
            </a:pPr>
            <a:r>
              <a:rPr lang="en-US" sz="1000" dirty="0">
                <a:solidFill>
                  <a:srgbClr val="000000"/>
                </a:solidFill>
                <a:latin typeface="Calibri" panose="020F0502020204030204" pitchFamily="34" charset="0"/>
              </a:rPr>
              <a:t>Emphasize that we need to be more alike than different and respectful of interviews taking place, so let’s avoid big items, mascots, etc.</a:t>
            </a:r>
            <a:r>
              <a:rPr lang="en-US" sz="1000" dirty="0">
                <a:solidFill>
                  <a:srgbClr val="444444"/>
                </a:solidFill>
                <a:latin typeface="Calibri" panose="020F0502020204030204" pitchFamily="34" charset="0"/>
              </a:rPr>
              <a:t>​​</a:t>
            </a:r>
            <a:endParaRPr lang="en-US" sz="1000"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5D278A8B-08C7-9F46-93BF-5A384DF5C06C}" type="slidenum">
              <a:rPr lang="en-US" smtClean="0"/>
              <a:t>6</a:t>
            </a:fld>
            <a:endParaRPr lang="en-US"/>
          </a:p>
        </p:txBody>
      </p:sp>
    </p:spTree>
    <p:extLst>
      <p:ext uri="{BB962C8B-B14F-4D97-AF65-F5344CB8AC3E}">
        <p14:creationId xmlns:p14="http://schemas.microsoft.com/office/powerpoint/2010/main" val="3768841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fontAlgn="base">
              <a:buFont typeface="Arial" panose="020B0604020202020204" pitchFamily="34" charset="0"/>
              <a:buChar char="•"/>
            </a:pPr>
            <a:r>
              <a:rPr lang="en-US" dirty="0"/>
              <a:t>Conversations – timeliness with conversation is important – you CANNOT wait; this means you can have conversations as soon as an internal transfer appears for your job posting ​</a:t>
            </a:r>
          </a:p>
          <a:p>
            <a:pPr marL="174708" indent="-174708" fontAlgn="base">
              <a:buFont typeface="Arial" panose="020B0604020202020204" pitchFamily="34" charset="0"/>
              <a:buChar char="•"/>
            </a:pPr>
            <a:r>
              <a:rPr lang="en-US" dirty="0"/>
              <a:t>There will be no blocks prior to conversations​</a:t>
            </a:r>
          </a:p>
          <a:p>
            <a:pPr marL="174708" indent="-174708" fontAlgn="base">
              <a:buFont typeface="Arial" panose="020B0604020202020204" pitchFamily="34" charset="0"/>
              <a:buChar char="•"/>
            </a:pPr>
            <a:r>
              <a:rPr lang="en-US" dirty="0"/>
              <a:t>If you wish for a block to be considered, you must discuss your rationale with Debbie Kovacs. (HR will review discipline, prior transfers, and performance in the decision making)​</a:t>
            </a:r>
          </a:p>
          <a:p>
            <a:pPr marL="174708" indent="-174708" fontAlgn="base">
              <a:buFont typeface="Arial" panose="020B0604020202020204" pitchFamily="34" charset="0"/>
              <a:buChar char="•"/>
            </a:pPr>
            <a:r>
              <a:rPr lang="en-US" dirty="0"/>
              <a:t>Facilitator walks through the domino affect of the transfer process (Mary drafting a handout)​</a:t>
            </a:r>
          </a:p>
          <a:p>
            <a:pPr rtl="0" fontAlgn="base"/>
            <a:r>
              <a:rPr lang="en-US" dirty="0"/>
              <a:t>​</a:t>
            </a:r>
          </a:p>
          <a:p>
            <a:pPr rtl="0" fontAlgn="base"/>
            <a:r>
              <a:rPr lang="en-US" dirty="0"/>
              <a:t>CLASSIFIED NOTES:​</a:t>
            </a:r>
          </a:p>
          <a:p>
            <a:pPr marL="174708" indent="-174708" fontAlgn="base">
              <a:buFont typeface="Arial" panose="020B0604020202020204" pitchFamily="34" charset="0"/>
              <a:buChar char="•"/>
            </a:pPr>
            <a:r>
              <a:rPr lang="en-US" dirty="0"/>
              <a:t>Classified staffing will go out March 16th​</a:t>
            </a:r>
          </a:p>
          <a:p>
            <a:pPr marL="174708" indent="-174708" fontAlgn="base">
              <a:buFont typeface="Arial" panose="020B0604020202020204" pitchFamily="34" charset="0"/>
              <a:buChar char="•"/>
            </a:pPr>
            <a:r>
              <a:rPr lang="en-US" dirty="0"/>
              <a:t>As we plan for this job fair (similar to this one) is June or August a better time?</a:t>
            </a:r>
          </a:p>
          <a:p>
            <a:endParaRPr lang="en-US" dirty="0"/>
          </a:p>
        </p:txBody>
      </p:sp>
      <p:sp>
        <p:nvSpPr>
          <p:cNvPr id="4" name="Slide Number Placeholder 3"/>
          <p:cNvSpPr>
            <a:spLocks noGrp="1"/>
          </p:cNvSpPr>
          <p:nvPr>
            <p:ph type="sldNum" sz="quarter" idx="5"/>
          </p:nvPr>
        </p:nvSpPr>
        <p:spPr/>
        <p:txBody>
          <a:bodyPr/>
          <a:lstStyle/>
          <a:p>
            <a:fld id="{5D278A8B-08C7-9F46-93BF-5A384DF5C06C}" type="slidenum">
              <a:rPr lang="en-US" smtClean="0"/>
              <a:t>7</a:t>
            </a:fld>
            <a:endParaRPr lang="en-US"/>
          </a:p>
        </p:txBody>
      </p:sp>
    </p:spTree>
    <p:extLst>
      <p:ext uri="{BB962C8B-B14F-4D97-AF65-F5344CB8AC3E}">
        <p14:creationId xmlns:p14="http://schemas.microsoft.com/office/powerpoint/2010/main" val="3010078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Content and Object">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E3D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template-background-arch.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4434668"/>
          </a:xfrm>
          <a:prstGeom prst="rect">
            <a:avLst/>
          </a:prstGeom>
        </p:spPr>
      </p:pic>
      <p:sp>
        <p:nvSpPr>
          <p:cNvPr id="5" name="Rectangle 4"/>
          <p:cNvSpPr/>
          <p:nvPr userDrawn="1"/>
        </p:nvSpPr>
        <p:spPr>
          <a:xfrm>
            <a:off x="450003" y="898151"/>
            <a:ext cx="8296064" cy="5502650"/>
          </a:xfrm>
          <a:prstGeom prst="rect">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accent4">
                    <a:lumMod val="50000"/>
                  </a:schemeClr>
                </a:solidFill>
              </a:rPr>
              <a:t> </a:t>
            </a:r>
          </a:p>
        </p:txBody>
      </p:sp>
      <p:sp>
        <p:nvSpPr>
          <p:cNvPr id="6" name="TextBox 5"/>
          <p:cNvSpPr txBox="1"/>
          <p:nvPr userDrawn="1"/>
        </p:nvSpPr>
        <p:spPr>
          <a:xfrm>
            <a:off x="5622202" y="6488742"/>
            <a:ext cx="3091207" cy="246221"/>
          </a:xfrm>
          <a:prstGeom prst="rect">
            <a:avLst/>
          </a:prstGeom>
          <a:noFill/>
        </p:spPr>
        <p:txBody>
          <a:bodyPr wrap="square" rtlCol="0">
            <a:spAutoFit/>
          </a:bodyPr>
          <a:lstStyle/>
          <a:p>
            <a:pPr algn="r"/>
            <a:r>
              <a:rPr lang="en-US" sz="1000" baseline="0" dirty="0">
                <a:solidFill>
                  <a:schemeClr val="bg1"/>
                </a:solidFill>
                <a:latin typeface="Arial"/>
                <a:cs typeface="Arial"/>
              </a:rPr>
              <a:t>Board of Directors Workshop   |   </a:t>
            </a:r>
            <a:fld id="{3AFF2A17-0641-4DF3-A723-8F21241D6399}" type="slidenum">
              <a:rPr lang="en-US" sz="1000" baseline="0" smtClean="0">
                <a:solidFill>
                  <a:schemeClr val="bg1"/>
                </a:solidFill>
                <a:latin typeface="Arial"/>
                <a:cs typeface="Arial"/>
              </a:rPr>
              <a:pPr algn="r"/>
              <a:t>‹#›</a:t>
            </a:fld>
            <a:r>
              <a:rPr lang="en-US" sz="1000" baseline="0" dirty="0">
                <a:solidFill>
                  <a:schemeClr val="bg1"/>
                </a:solidFill>
                <a:latin typeface="Arial"/>
                <a:cs typeface="Arial"/>
              </a:rPr>
              <a:t>	</a:t>
            </a:r>
          </a:p>
        </p:txBody>
      </p:sp>
      <p:sp>
        <p:nvSpPr>
          <p:cNvPr id="9" name="Title 14"/>
          <p:cNvSpPr>
            <a:spLocks noGrp="1"/>
          </p:cNvSpPr>
          <p:nvPr>
            <p:ph type="title"/>
          </p:nvPr>
        </p:nvSpPr>
        <p:spPr>
          <a:xfrm>
            <a:off x="602285" y="1085909"/>
            <a:ext cx="2744206" cy="1755525"/>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0" name="Content Placeholder 15"/>
          <p:cNvSpPr>
            <a:spLocks noGrp="1"/>
          </p:cNvSpPr>
          <p:nvPr>
            <p:ph idx="1"/>
          </p:nvPr>
        </p:nvSpPr>
        <p:spPr>
          <a:xfrm>
            <a:off x="3498774" y="1085910"/>
            <a:ext cx="5089750" cy="5075192"/>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ext Placeholder 16"/>
          <p:cNvSpPr>
            <a:spLocks noGrp="1"/>
          </p:cNvSpPr>
          <p:nvPr>
            <p:ph type="body" sz="half" idx="2"/>
          </p:nvPr>
        </p:nvSpPr>
        <p:spPr>
          <a:xfrm>
            <a:off x="602285" y="3029192"/>
            <a:ext cx="2744206" cy="312349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pic>
        <p:nvPicPr>
          <p:cNvPr id="4" name="Picture 3" descr="A picture containing graphics, drawing, graffiti&#10;&#10;Description automatically generated">
            <a:extLst>
              <a:ext uri="{FF2B5EF4-FFF2-40B4-BE49-F238E27FC236}">
                <a16:creationId xmlns:a16="http://schemas.microsoft.com/office/drawing/2014/main" id="{86C6C778-6675-46AA-AC4B-03BE2772ED02}"/>
              </a:ext>
            </a:extLst>
          </p:cNvPr>
          <p:cNvPicPr>
            <a:picLocks noChangeAspect="1"/>
          </p:cNvPicPr>
          <p:nvPr userDrawn="1"/>
        </p:nvPicPr>
        <p:blipFill>
          <a:blip r:embed="rId3"/>
          <a:stretch>
            <a:fillRect/>
          </a:stretch>
        </p:blipFill>
        <p:spPr>
          <a:xfrm>
            <a:off x="7853165" y="32561"/>
            <a:ext cx="892902" cy="865590"/>
          </a:xfrm>
          <a:prstGeom prst="rect">
            <a:avLst/>
          </a:prstGeom>
        </p:spPr>
      </p:pic>
    </p:spTree>
    <p:extLst>
      <p:ext uri="{BB962C8B-B14F-4D97-AF65-F5344CB8AC3E}">
        <p14:creationId xmlns:p14="http://schemas.microsoft.com/office/powerpoint/2010/main" val="165196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ontent and photo">
    <p:spTree>
      <p:nvGrpSpPr>
        <p:cNvPr id="1" name=""/>
        <p:cNvGrpSpPr/>
        <p:nvPr/>
      </p:nvGrpSpPr>
      <p:grpSpPr>
        <a:xfrm>
          <a:off x="0" y="0"/>
          <a:ext cx="0" cy="0"/>
          <a:chOff x="0" y="0"/>
          <a:chExt cx="0" cy="0"/>
        </a:xfrm>
      </p:grpSpPr>
      <p:pic>
        <p:nvPicPr>
          <p:cNvPr id="6" name="Picture 5" descr="cover-hor-background-skinn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47371"/>
          </a:xfrm>
          <a:prstGeom prst="rect">
            <a:avLst/>
          </a:prstGeom>
        </p:spPr>
      </p:pic>
      <p:sp>
        <p:nvSpPr>
          <p:cNvPr id="2" name="TextBox 1"/>
          <p:cNvSpPr txBox="1"/>
          <p:nvPr userDrawn="1"/>
        </p:nvSpPr>
        <p:spPr>
          <a:xfrm>
            <a:off x="8510256" y="6391747"/>
            <a:ext cx="394257" cy="307777"/>
          </a:xfrm>
          <a:prstGeom prst="rect">
            <a:avLst/>
          </a:prstGeom>
          <a:noFill/>
        </p:spPr>
        <p:txBody>
          <a:bodyPr wrap="square" rtlCol="0">
            <a:spAutoFit/>
          </a:bodyPr>
          <a:lstStyle/>
          <a:p>
            <a:fld id="{EC0E0360-AEBB-4F89-A31B-405194F2F625}" type="slidenum">
              <a:rPr lang="en-US" sz="1400" smtClean="0">
                <a:solidFill>
                  <a:srgbClr val="000066"/>
                </a:solidFill>
                <a:latin typeface="Myriad Pro" panose="020B0503030403020204" pitchFamily="34" charset="0"/>
              </a:rPr>
              <a:t>‹#›</a:t>
            </a:fld>
            <a:endParaRPr lang="en-US" sz="1400" dirty="0">
              <a:solidFill>
                <a:srgbClr val="000066"/>
              </a:solidFill>
              <a:latin typeface="Myriad Pro" panose="020B0503030403020204" pitchFamily="34" charset="0"/>
            </a:endParaRPr>
          </a:p>
        </p:txBody>
      </p:sp>
      <p:sp>
        <p:nvSpPr>
          <p:cNvPr id="9" name="Title 1"/>
          <p:cNvSpPr>
            <a:spLocks noGrp="1"/>
          </p:cNvSpPr>
          <p:nvPr>
            <p:ph type="title" hasCustomPrompt="1"/>
          </p:nvPr>
        </p:nvSpPr>
        <p:spPr>
          <a:xfrm>
            <a:off x="431756" y="1647370"/>
            <a:ext cx="3008313" cy="736313"/>
          </a:xfrm>
          <a:prstGeom prst="rect">
            <a:avLst/>
          </a:prstGeom>
        </p:spPr>
        <p:txBody>
          <a:bodyPr/>
          <a:lstStyle>
            <a:lvl1pPr algn="l">
              <a:defRPr sz="2000" b="1">
                <a:latin typeface="Arial" panose="020B0604020202020204" pitchFamily="34" charset="0"/>
                <a:cs typeface="Arial" panose="020B0604020202020204" pitchFamily="34" charset="0"/>
              </a:defRPr>
            </a:lvl1pPr>
          </a:lstStyle>
          <a:p>
            <a:r>
              <a:rPr lang="en-US" dirty="0" err="1"/>
              <a:t>Laksdjflksjpojoc</a:t>
            </a:r>
            <a:r>
              <a:rPr lang="en-US" dirty="0"/>
              <a:t> </a:t>
            </a:r>
            <a:r>
              <a:rPr lang="en-US" dirty="0" err="1"/>
              <a:t>pe</a:t>
            </a:r>
            <a:endParaRPr lang="en-US" dirty="0"/>
          </a:p>
        </p:txBody>
      </p:sp>
      <p:sp>
        <p:nvSpPr>
          <p:cNvPr id="10" name="Content Placeholder 2"/>
          <p:cNvSpPr>
            <a:spLocks noGrp="1"/>
          </p:cNvSpPr>
          <p:nvPr>
            <p:ph idx="1"/>
          </p:nvPr>
        </p:nvSpPr>
        <p:spPr>
          <a:xfrm>
            <a:off x="3549412" y="1647370"/>
            <a:ext cx="5192935" cy="4513732"/>
          </a:xfrm>
          <a:prstGeom prst="rect">
            <a:avLst/>
          </a:prstGeo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p:cNvSpPr>
            <a:spLocks noGrp="1"/>
          </p:cNvSpPr>
          <p:nvPr>
            <p:ph type="body" sz="half" idx="2" hasCustomPrompt="1"/>
          </p:nvPr>
        </p:nvSpPr>
        <p:spPr>
          <a:xfrm>
            <a:off x="427290" y="2495091"/>
            <a:ext cx="3008313" cy="3657600"/>
          </a:xfrm>
          <a:prstGeom prst="rect">
            <a:avLst/>
          </a:prstGeo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Lksadjfnksauroew</a:t>
            </a:r>
            <a:r>
              <a:rPr lang="en-US" dirty="0"/>
              <a:t> </a:t>
            </a:r>
            <a:r>
              <a:rPr lang="en-US" dirty="0" err="1"/>
              <a:t>mldsk</a:t>
            </a:r>
            <a:endParaRPr lang="en-US" dirty="0"/>
          </a:p>
        </p:txBody>
      </p:sp>
      <p:pic>
        <p:nvPicPr>
          <p:cNvPr id="4" name="Picture 3" descr="A picture containing drawing&#10;&#10;Description automatically generated">
            <a:extLst>
              <a:ext uri="{FF2B5EF4-FFF2-40B4-BE49-F238E27FC236}">
                <a16:creationId xmlns:a16="http://schemas.microsoft.com/office/drawing/2014/main" id="{1B26498D-CCB7-4B21-A03D-91680DC64786}"/>
              </a:ext>
            </a:extLst>
          </p:cNvPr>
          <p:cNvPicPr>
            <a:picLocks noChangeAspect="1"/>
          </p:cNvPicPr>
          <p:nvPr userDrawn="1"/>
        </p:nvPicPr>
        <p:blipFill>
          <a:blip r:embed="rId3"/>
          <a:stretch>
            <a:fillRect/>
          </a:stretch>
        </p:blipFill>
        <p:spPr>
          <a:xfrm>
            <a:off x="7852228" y="115346"/>
            <a:ext cx="974844" cy="944468"/>
          </a:xfrm>
          <a:prstGeom prst="rect">
            <a:avLst/>
          </a:prstGeom>
        </p:spPr>
      </p:pic>
    </p:spTree>
    <p:extLst>
      <p:ext uri="{BB962C8B-B14F-4D97-AF65-F5344CB8AC3E}">
        <p14:creationId xmlns:p14="http://schemas.microsoft.com/office/powerpoint/2010/main" val="1340104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photo, title, content">
    <p:spTree>
      <p:nvGrpSpPr>
        <p:cNvPr id="1" name=""/>
        <p:cNvGrpSpPr/>
        <p:nvPr/>
      </p:nvGrpSpPr>
      <p:grpSpPr>
        <a:xfrm>
          <a:off x="0" y="0"/>
          <a:ext cx="0" cy="0"/>
          <a:chOff x="0" y="0"/>
          <a:chExt cx="0" cy="0"/>
        </a:xfrm>
      </p:grpSpPr>
      <p:pic>
        <p:nvPicPr>
          <p:cNvPr id="6" name="Picture 5" descr="cover-hor-background-skinn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47371"/>
          </a:xfrm>
          <a:prstGeom prst="rect">
            <a:avLst/>
          </a:prstGeom>
        </p:spPr>
      </p:pic>
      <p:sp>
        <p:nvSpPr>
          <p:cNvPr id="2" name="TextBox 1"/>
          <p:cNvSpPr txBox="1"/>
          <p:nvPr userDrawn="1"/>
        </p:nvSpPr>
        <p:spPr>
          <a:xfrm>
            <a:off x="8510256" y="6391747"/>
            <a:ext cx="394257" cy="307777"/>
          </a:xfrm>
          <a:prstGeom prst="rect">
            <a:avLst/>
          </a:prstGeom>
          <a:noFill/>
        </p:spPr>
        <p:txBody>
          <a:bodyPr wrap="square" rtlCol="0">
            <a:spAutoFit/>
          </a:bodyPr>
          <a:lstStyle/>
          <a:p>
            <a:fld id="{EC0E0360-AEBB-4F89-A31B-405194F2F625}" type="slidenum">
              <a:rPr lang="en-US" sz="1400" smtClean="0">
                <a:solidFill>
                  <a:srgbClr val="000066"/>
                </a:solidFill>
                <a:latin typeface="Myriad Pro" panose="020B0503030403020204" pitchFamily="34" charset="0"/>
              </a:rPr>
              <a:t>‹#›</a:t>
            </a:fld>
            <a:endParaRPr lang="en-US" sz="1400" dirty="0">
              <a:solidFill>
                <a:srgbClr val="000066"/>
              </a:solidFill>
              <a:latin typeface="Myriad Pro" panose="020B0503030403020204" pitchFamily="34" charset="0"/>
            </a:endParaRPr>
          </a:p>
        </p:txBody>
      </p:sp>
      <p:sp>
        <p:nvSpPr>
          <p:cNvPr id="5" name="Title 1"/>
          <p:cNvSpPr>
            <a:spLocks noGrp="1"/>
          </p:cNvSpPr>
          <p:nvPr>
            <p:ph type="title" hasCustomPrompt="1"/>
          </p:nvPr>
        </p:nvSpPr>
        <p:spPr>
          <a:xfrm>
            <a:off x="1860655" y="5205096"/>
            <a:ext cx="5486400" cy="566738"/>
          </a:xfrm>
          <a:prstGeom prst="rect">
            <a:avLst/>
          </a:prstGeom>
        </p:spPr>
        <p:txBody>
          <a:bodyPr/>
          <a:lstStyle>
            <a:lvl1pPr algn="l">
              <a:defRPr sz="2000" b="1">
                <a:latin typeface="Arial" panose="020B0604020202020204" pitchFamily="34" charset="0"/>
                <a:cs typeface="Arial" panose="020B0604020202020204" pitchFamily="34" charset="0"/>
              </a:defRPr>
            </a:lvl1pPr>
          </a:lstStyle>
          <a:p>
            <a:r>
              <a:rPr lang="en-US" dirty="0" err="1"/>
              <a:t>Ckalsdjfosdjfsdslkjsal</a:t>
            </a:r>
            <a:endParaRPr lang="en-US" dirty="0"/>
          </a:p>
        </p:txBody>
      </p:sp>
      <p:sp>
        <p:nvSpPr>
          <p:cNvPr id="8" name="Picture Placeholder 2"/>
          <p:cNvSpPr>
            <a:spLocks noGrp="1"/>
          </p:cNvSpPr>
          <p:nvPr>
            <p:ph type="pic" idx="1"/>
          </p:nvPr>
        </p:nvSpPr>
        <p:spPr>
          <a:xfrm>
            <a:off x="1860655" y="1547496"/>
            <a:ext cx="5486400" cy="3657600"/>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Text Placeholder 3"/>
          <p:cNvSpPr>
            <a:spLocks noGrp="1"/>
          </p:cNvSpPr>
          <p:nvPr>
            <p:ph type="body" sz="half" idx="2" hasCustomPrompt="1"/>
          </p:nvPr>
        </p:nvSpPr>
        <p:spPr>
          <a:xfrm>
            <a:off x="1860655" y="5771834"/>
            <a:ext cx="5486400" cy="804862"/>
          </a:xfrm>
          <a:prstGeom prst="rect">
            <a:avLst/>
          </a:prstGeo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klasjdflksjfs</a:t>
            </a:r>
            <a:endParaRPr lang="en-US" dirty="0"/>
          </a:p>
        </p:txBody>
      </p:sp>
      <p:pic>
        <p:nvPicPr>
          <p:cNvPr id="10" name="Picture 9" descr="A picture containing drawing&#10;&#10;Description automatically generated">
            <a:extLst>
              <a:ext uri="{FF2B5EF4-FFF2-40B4-BE49-F238E27FC236}">
                <a16:creationId xmlns:a16="http://schemas.microsoft.com/office/drawing/2014/main" id="{4A8493D8-457A-454B-BC68-F526A2238BA0}"/>
              </a:ext>
            </a:extLst>
          </p:cNvPr>
          <p:cNvPicPr>
            <a:picLocks noChangeAspect="1"/>
          </p:cNvPicPr>
          <p:nvPr userDrawn="1"/>
        </p:nvPicPr>
        <p:blipFill>
          <a:blip r:embed="rId3"/>
          <a:stretch>
            <a:fillRect/>
          </a:stretch>
        </p:blipFill>
        <p:spPr>
          <a:xfrm>
            <a:off x="8022834" y="84853"/>
            <a:ext cx="974844" cy="944468"/>
          </a:xfrm>
          <a:prstGeom prst="rect">
            <a:avLst/>
          </a:prstGeom>
        </p:spPr>
      </p:pic>
    </p:spTree>
    <p:extLst>
      <p:ext uri="{BB962C8B-B14F-4D97-AF65-F5344CB8AC3E}">
        <p14:creationId xmlns:p14="http://schemas.microsoft.com/office/powerpoint/2010/main" val="2194165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titles and content">
    <p:spTree>
      <p:nvGrpSpPr>
        <p:cNvPr id="1" name=""/>
        <p:cNvGrpSpPr/>
        <p:nvPr/>
      </p:nvGrpSpPr>
      <p:grpSpPr>
        <a:xfrm>
          <a:off x="0" y="0"/>
          <a:ext cx="0" cy="0"/>
          <a:chOff x="0" y="0"/>
          <a:chExt cx="0" cy="0"/>
        </a:xfrm>
      </p:grpSpPr>
      <p:pic>
        <p:nvPicPr>
          <p:cNvPr id="6" name="Picture 5" descr="cover-hor-background-skinn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47371"/>
          </a:xfrm>
          <a:prstGeom prst="rect">
            <a:avLst/>
          </a:prstGeom>
        </p:spPr>
      </p:pic>
      <p:sp>
        <p:nvSpPr>
          <p:cNvPr id="2" name="TextBox 1"/>
          <p:cNvSpPr txBox="1"/>
          <p:nvPr userDrawn="1"/>
        </p:nvSpPr>
        <p:spPr>
          <a:xfrm>
            <a:off x="8510256" y="6391747"/>
            <a:ext cx="394257" cy="307777"/>
          </a:xfrm>
          <a:prstGeom prst="rect">
            <a:avLst/>
          </a:prstGeom>
          <a:noFill/>
        </p:spPr>
        <p:txBody>
          <a:bodyPr wrap="square" rtlCol="0">
            <a:spAutoFit/>
          </a:bodyPr>
          <a:lstStyle/>
          <a:p>
            <a:fld id="{EC0E0360-AEBB-4F89-A31B-405194F2F625}" type="slidenum">
              <a:rPr lang="en-US" sz="1400" smtClean="0">
                <a:solidFill>
                  <a:srgbClr val="000066"/>
                </a:solidFill>
                <a:latin typeface="Myriad Pro" panose="020B0503030403020204" pitchFamily="34" charset="0"/>
              </a:rPr>
              <a:t>‹#›</a:t>
            </a:fld>
            <a:endParaRPr lang="en-US" sz="1400" dirty="0">
              <a:solidFill>
                <a:srgbClr val="000066"/>
              </a:solidFill>
              <a:latin typeface="Myriad Pro" panose="020B0503030403020204" pitchFamily="34" charset="0"/>
            </a:endParaRPr>
          </a:p>
        </p:txBody>
      </p:sp>
      <p:sp>
        <p:nvSpPr>
          <p:cNvPr id="5" name="Text Placeholder 2"/>
          <p:cNvSpPr>
            <a:spLocks noGrp="1"/>
          </p:cNvSpPr>
          <p:nvPr>
            <p:ph type="body" idx="1"/>
          </p:nvPr>
        </p:nvSpPr>
        <p:spPr>
          <a:xfrm>
            <a:off x="457200" y="1755087"/>
            <a:ext cx="4040188" cy="639762"/>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8" name="Content Placeholder 3"/>
          <p:cNvSpPr>
            <a:spLocks noGrp="1"/>
          </p:cNvSpPr>
          <p:nvPr>
            <p:ph sz="half" idx="2"/>
          </p:nvPr>
        </p:nvSpPr>
        <p:spPr>
          <a:xfrm>
            <a:off x="457200" y="2394849"/>
            <a:ext cx="4040188" cy="3951288"/>
          </a:xfrm>
          <a:prstGeom prst="rect">
            <a:avLst/>
          </a:prstGeo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3"/>
          </p:nvPr>
        </p:nvSpPr>
        <p:spPr>
          <a:xfrm>
            <a:off x="4645025" y="1755087"/>
            <a:ext cx="4041775" cy="639762"/>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5"/>
          <p:cNvSpPr>
            <a:spLocks noGrp="1"/>
          </p:cNvSpPr>
          <p:nvPr>
            <p:ph sz="quarter" idx="4"/>
          </p:nvPr>
        </p:nvSpPr>
        <p:spPr>
          <a:xfrm>
            <a:off x="4645025" y="2394849"/>
            <a:ext cx="4041775" cy="3951288"/>
          </a:xfrm>
          <a:prstGeom prst="rect">
            <a:avLst/>
          </a:prstGeo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A picture containing drawing&#10;&#10;Description automatically generated">
            <a:extLst>
              <a:ext uri="{FF2B5EF4-FFF2-40B4-BE49-F238E27FC236}">
                <a16:creationId xmlns:a16="http://schemas.microsoft.com/office/drawing/2014/main" id="{5E5C827F-BA50-4218-A9EA-BEAEB4C42B39}"/>
              </a:ext>
            </a:extLst>
          </p:cNvPr>
          <p:cNvPicPr>
            <a:picLocks noChangeAspect="1"/>
          </p:cNvPicPr>
          <p:nvPr userDrawn="1"/>
        </p:nvPicPr>
        <p:blipFill>
          <a:blip r:embed="rId3"/>
          <a:stretch>
            <a:fillRect/>
          </a:stretch>
        </p:blipFill>
        <p:spPr>
          <a:xfrm>
            <a:off x="7852228" y="115346"/>
            <a:ext cx="974844" cy="944468"/>
          </a:xfrm>
          <a:prstGeom prst="rect">
            <a:avLst/>
          </a:prstGeom>
        </p:spPr>
      </p:pic>
    </p:spTree>
    <p:extLst>
      <p:ext uri="{BB962C8B-B14F-4D97-AF65-F5344CB8AC3E}">
        <p14:creationId xmlns:p14="http://schemas.microsoft.com/office/powerpoint/2010/main" val="143080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Title and Content">
    <p:spTree>
      <p:nvGrpSpPr>
        <p:cNvPr id="1" name=""/>
        <p:cNvGrpSpPr/>
        <p:nvPr/>
      </p:nvGrpSpPr>
      <p:grpSpPr>
        <a:xfrm>
          <a:off x="0" y="0"/>
          <a:ext cx="0" cy="0"/>
          <a:chOff x="0" y="0"/>
          <a:chExt cx="0" cy="0"/>
        </a:xfrm>
      </p:grpSpPr>
      <p:pic>
        <p:nvPicPr>
          <p:cNvPr id="6" name="Picture 5" descr="cover-hor-background-skinn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47371"/>
          </a:xfrm>
          <a:prstGeom prst="rect">
            <a:avLst/>
          </a:prstGeom>
        </p:spPr>
      </p:pic>
      <p:sp>
        <p:nvSpPr>
          <p:cNvPr id="2" name="TextBox 1"/>
          <p:cNvSpPr txBox="1"/>
          <p:nvPr userDrawn="1"/>
        </p:nvSpPr>
        <p:spPr>
          <a:xfrm>
            <a:off x="8510256" y="6391747"/>
            <a:ext cx="394257" cy="307777"/>
          </a:xfrm>
          <a:prstGeom prst="rect">
            <a:avLst/>
          </a:prstGeom>
          <a:noFill/>
        </p:spPr>
        <p:txBody>
          <a:bodyPr wrap="square" rtlCol="0">
            <a:spAutoFit/>
          </a:bodyPr>
          <a:lstStyle/>
          <a:p>
            <a:fld id="{EC0E0360-AEBB-4F89-A31B-405194F2F625}" type="slidenum">
              <a:rPr lang="en-US" sz="1400" smtClean="0">
                <a:solidFill>
                  <a:srgbClr val="000066"/>
                </a:solidFill>
                <a:latin typeface="Myriad Pro" panose="020B0503030403020204" pitchFamily="34" charset="0"/>
              </a:rPr>
              <a:t>‹#›</a:t>
            </a:fld>
            <a:endParaRPr lang="en-US" sz="1400" dirty="0">
              <a:solidFill>
                <a:srgbClr val="000066"/>
              </a:solidFill>
              <a:latin typeface="Myriad Pro" panose="020B0503030403020204" pitchFamily="34" charset="0"/>
            </a:endParaRPr>
          </a:p>
        </p:txBody>
      </p:sp>
      <p:sp>
        <p:nvSpPr>
          <p:cNvPr id="5" name="Rectangle 4"/>
          <p:cNvSpPr/>
          <p:nvPr userDrawn="1"/>
        </p:nvSpPr>
        <p:spPr>
          <a:xfrm>
            <a:off x="595263" y="5636121"/>
            <a:ext cx="4873752" cy="685800"/>
          </a:xfrm>
          <a:prstGeom prst="rect">
            <a:avLst/>
          </a:prstGeom>
          <a:solidFill>
            <a:srgbClr val="004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Myriad Pro" panose="020B0503030403020204" pitchFamily="34" charset="0"/>
            </a:endParaRPr>
          </a:p>
        </p:txBody>
      </p:sp>
      <p:sp>
        <p:nvSpPr>
          <p:cNvPr id="8" name="Media Placeholder 8"/>
          <p:cNvSpPr>
            <a:spLocks noGrp="1"/>
          </p:cNvSpPr>
          <p:nvPr>
            <p:ph type="media" sz="quarter" idx="13"/>
          </p:nvPr>
        </p:nvSpPr>
        <p:spPr>
          <a:xfrm>
            <a:off x="587022" y="1673721"/>
            <a:ext cx="4873752" cy="3812822"/>
          </a:xfrm>
          <a:prstGeom prst="rect">
            <a:avLst/>
          </a:prstGeom>
        </p:spPr>
        <p:txBody>
          <a:bodyPr/>
          <a:lstStyle>
            <a:lvl1pPr>
              <a:buNone/>
              <a:defRPr>
                <a:latin typeface="Arial" panose="020B0604020202020204" pitchFamily="34" charset="0"/>
                <a:cs typeface="Arial" panose="020B0604020202020204" pitchFamily="34" charset="0"/>
              </a:defRPr>
            </a:lvl1pPr>
          </a:lstStyle>
          <a:p>
            <a:r>
              <a:rPr lang="en-US" dirty="0"/>
              <a:t>Click icon to add media</a:t>
            </a:r>
          </a:p>
        </p:txBody>
      </p:sp>
      <p:sp>
        <p:nvSpPr>
          <p:cNvPr id="9" name="Text Placeholder 10"/>
          <p:cNvSpPr>
            <a:spLocks noGrp="1"/>
          </p:cNvSpPr>
          <p:nvPr>
            <p:ph type="body" sz="quarter" idx="14"/>
          </p:nvPr>
        </p:nvSpPr>
        <p:spPr>
          <a:xfrm>
            <a:off x="5776863" y="1673721"/>
            <a:ext cx="2819400" cy="4636911"/>
          </a:xfrm>
          <a:prstGeom prst="rect">
            <a:avLst/>
          </a:prstGeom>
        </p:spPr>
        <p:txBody>
          <a:bodyPr>
            <a:normAutofit/>
          </a:bodyPr>
          <a:lstStyle>
            <a:lvl1pPr marL="0" indent="0" algn="l">
              <a:buNone/>
              <a:defRPr sz="2400">
                <a:solidFill>
                  <a:schemeClr val="tx1"/>
                </a:solidFill>
                <a:latin typeface="Arial" panose="020B0604020202020204" pitchFamily="34" charset="0"/>
                <a:cs typeface="Arial" panose="020B0604020202020204" pitchFamily="34" charset="0"/>
              </a:defRPr>
            </a:lvl1pPr>
          </a:lstStyle>
          <a:p>
            <a:pPr lvl="0"/>
            <a:r>
              <a:rPr lang="en-US" dirty="0"/>
              <a:t>Edit Master text styles</a:t>
            </a:r>
          </a:p>
        </p:txBody>
      </p:sp>
      <p:pic>
        <p:nvPicPr>
          <p:cNvPr id="10" name="Picture 9" descr="A picture containing drawing&#10;&#10;Description automatically generated">
            <a:extLst>
              <a:ext uri="{FF2B5EF4-FFF2-40B4-BE49-F238E27FC236}">
                <a16:creationId xmlns:a16="http://schemas.microsoft.com/office/drawing/2014/main" id="{F45F6AC3-1108-445C-AFAC-79425CA7631A}"/>
              </a:ext>
            </a:extLst>
          </p:cNvPr>
          <p:cNvPicPr>
            <a:picLocks noChangeAspect="1"/>
          </p:cNvPicPr>
          <p:nvPr userDrawn="1"/>
        </p:nvPicPr>
        <p:blipFill>
          <a:blip r:embed="rId3"/>
          <a:stretch>
            <a:fillRect/>
          </a:stretch>
        </p:blipFill>
        <p:spPr>
          <a:xfrm>
            <a:off x="7852228" y="115346"/>
            <a:ext cx="974844" cy="944468"/>
          </a:xfrm>
          <a:prstGeom prst="rect">
            <a:avLst/>
          </a:prstGeom>
        </p:spPr>
      </p:pic>
    </p:spTree>
    <p:extLst>
      <p:ext uri="{BB962C8B-B14F-4D97-AF65-F5344CB8AC3E}">
        <p14:creationId xmlns:p14="http://schemas.microsoft.com/office/powerpoint/2010/main" val="4159638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title, content">
    <p:spTree>
      <p:nvGrpSpPr>
        <p:cNvPr id="1" name=""/>
        <p:cNvGrpSpPr/>
        <p:nvPr/>
      </p:nvGrpSpPr>
      <p:grpSpPr>
        <a:xfrm>
          <a:off x="0" y="0"/>
          <a:ext cx="0" cy="0"/>
          <a:chOff x="0" y="0"/>
          <a:chExt cx="0" cy="0"/>
        </a:xfrm>
      </p:grpSpPr>
      <p:pic>
        <p:nvPicPr>
          <p:cNvPr id="6" name="Picture 5" descr="cover-hor-background-skinn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47371"/>
          </a:xfrm>
          <a:prstGeom prst="rect">
            <a:avLst/>
          </a:prstGeom>
        </p:spPr>
      </p:pic>
      <p:sp>
        <p:nvSpPr>
          <p:cNvPr id="2" name="TextBox 1"/>
          <p:cNvSpPr txBox="1"/>
          <p:nvPr userDrawn="1"/>
        </p:nvSpPr>
        <p:spPr>
          <a:xfrm>
            <a:off x="8510256" y="6391747"/>
            <a:ext cx="394257" cy="307777"/>
          </a:xfrm>
          <a:prstGeom prst="rect">
            <a:avLst/>
          </a:prstGeom>
          <a:noFill/>
        </p:spPr>
        <p:txBody>
          <a:bodyPr wrap="square" rtlCol="0">
            <a:spAutoFit/>
          </a:bodyPr>
          <a:lstStyle/>
          <a:p>
            <a:fld id="{EC0E0360-AEBB-4F89-A31B-405194F2F625}" type="slidenum">
              <a:rPr lang="en-US" sz="1400" smtClean="0">
                <a:solidFill>
                  <a:srgbClr val="000066"/>
                </a:solidFill>
                <a:latin typeface="Myriad Pro" panose="020B0503030403020204" pitchFamily="34" charset="0"/>
              </a:rPr>
              <a:t>‹#›</a:t>
            </a:fld>
            <a:endParaRPr lang="en-US" sz="1400" dirty="0">
              <a:solidFill>
                <a:srgbClr val="000066"/>
              </a:solidFill>
              <a:latin typeface="Myriad Pro" panose="020B0503030403020204" pitchFamily="34" charset="0"/>
            </a:endParaRPr>
          </a:p>
        </p:txBody>
      </p:sp>
      <p:sp>
        <p:nvSpPr>
          <p:cNvPr id="5" name="Title 1"/>
          <p:cNvSpPr>
            <a:spLocks noGrp="1"/>
          </p:cNvSpPr>
          <p:nvPr>
            <p:ph type="title"/>
          </p:nvPr>
        </p:nvSpPr>
        <p:spPr>
          <a:xfrm>
            <a:off x="1792288" y="5051808"/>
            <a:ext cx="5486400" cy="566738"/>
          </a:xfrm>
          <a:prstGeom prst="rect">
            <a:avLst/>
          </a:prstGeom>
          <a:solidFill>
            <a:srgbClr val="00447B"/>
          </a:solidFill>
        </p:spPr>
        <p:txBody>
          <a:bodyPr anchor="b">
            <a:normAutofit/>
          </a:bodyPr>
          <a:lstStyle>
            <a:lvl1pPr algn="ctr">
              <a:lnSpc>
                <a:spcPct val="200000"/>
              </a:lnSpc>
              <a:defRPr sz="1800" b="0" i="1">
                <a:solidFill>
                  <a:schemeClr val="bg1">
                    <a:lumMod val="8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8" name="Picture Placeholder 2"/>
          <p:cNvSpPr>
            <a:spLocks noGrp="1"/>
          </p:cNvSpPr>
          <p:nvPr>
            <p:ph type="pic" idx="1"/>
          </p:nvPr>
        </p:nvSpPr>
        <p:spPr>
          <a:xfrm>
            <a:off x="1792288" y="1555335"/>
            <a:ext cx="5486400" cy="3423448"/>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Text Placeholder 3"/>
          <p:cNvSpPr>
            <a:spLocks noGrp="1"/>
          </p:cNvSpPr>
          <p:nvPr>
            <p:ph type="body" sz="half" idx="2"/>
          </p:nvPr>
        </p:nvSpPr>
        <p:spPr>
          <a:xfrm>
            <a:off x="1792288" y="5813808"/>
            <a:ext cx="5486400" cy="609600"/>
          </a:xfrm>
          <a:prstGeom prst="rect">
            <a:avLst/>
          </a:prstGeom>
        </p:spPr>
        <p:txBody>
          <a:bodyPr/>
          <a:lstStyle>
            <a:lvl1pPr marL="0" indent="0" algn="ctr">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pic>
        <p:nvPicPr>
          <p:cNvPr id="11" name="Picture 10" descr="A picture containing drawing&#10;&#10;Description automatically generated">
            <a:extLst>
              <a:ext uri="{FF2B5EF4-FFF2-40B4-BE49-F238E27FC236}">
                <a16:creationId xmlns:a16="http://schemas.microsoft.com/office/drawing/2014/main" id="{E26006FF-3669-450C-97DD-FAE7A7FE89B8}"/>
              </a:ext>
            </a:extLst>
          </p:cNvPr>
          <p:cNvPicPr>
            <a:picLocks noChangeAspect="1"/>
          </p:cNvPicPr>
          <p:nvPr userDrawn="1"/>
        </p:nvPicPr>
        <p:blipFill>
          <a:blip r:embed="rId3"/>
          <a:stretch>
            <a:fillRect/>
          </a:stretch>
        </p:blipFill>
        <p:spPr>
          <a:xfrm>
            <a:off x="7852228" y="115346"/>
            <a:ext cx="974844" cy="944468"/>
          </a:xfrm>
          <a:prstGeom prst="rect">
            <a:avLst/>
          </a:prstGeom>
        </p:spPr>
      </p:pic>
    </p:spTree>
    <p:extLst>
      <p:ext uri="{BB962C8B-B14F-4D97-AF65-F5344CB8AC3E}">
        <p14:creationId xmlns:p14="http://schemas.microsoft.com/office/powerpoint/2010/main" val="2720366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6" name="Picture 5" descr="cover-hor-background-skinn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47371"/>
          </a:xfrm>
          <a:prstGeom prst="rect">
            <a:avLst/>
          </a:prstGeom>
        </p:spPr>
      </p:pic>
      <p:sp>
        <p:nvSpPr>
          <p:cNvPr id="2" name="TextBox 1"/>
          <p:cNvSpPr txBox="1"/>
          <p:nvPr userDrawn="1"/>
        </p:nvSpPr>
        <p:spPr>
          <a:xfrm>
            <a:off x="8510256" y="6391747"/>
            <a:ext cx="394257" cy="307777"/>
          </a:xfrm>
          <a:prstGeom prst="rect">
            <a:avLst/>
          </a:prstGeom>
          <a:noFill/>
        </p:spPr>
        <p:txBody>
          <a:bodyPr wrap="square" rtlCol="0">
            <a:spAutoFit/>
          </a:bodyPr>
          <a:lstStyle/>
          <a:p>
            <a:fld id="{EC0E0360-AEBB-4F89-A31B-405194F2F625}" type="slidenum">
              <a:rPr lang="en-US" sz="1400" smtClean="0">
                <a:solidFill>
                  <a:srgbClr val="000066"/>
                </a:solidFill>
                <a:latin typeface="Myriad Pro" panose="020B0503030403020204" pitchFamily="34" charset="0"/>
              </a:rPr>
              <a:t>‹#›</a:t>
            </a:fld>
            <a:endParaRPr lang="en-US" sz="1400" dirty="0">
              <a:solidFill>
                <a:srgbClr val="000066"/>
              </a:solidFill>
              <a:latin typeface="Myriad Pro" panose="020B0503030403020204" pitchFamily="34" charset="0"/>
            </a:endParaRPr>
          </a:p>
        </p:txBody>
      </p:sp>
      <p:pic>
        <p:nvPicPr>
          <p:cNvPr id="5" name="Picture 4" descr="A picture containing drawing&#10;&#10;Description automatically generated">
            <a:extLst>
              <a:ext uri="{FF2B5EF4-FFF2-40B4-BE49-F238E27FC236}">
                <a16:creationId xmlns:a16="http://schemas.microsoft.com/office/drawing/2014/main" id="{C19F4480-C719-403A-AD5C-24B5E09AFC25}"/>
              </a:ext>
            </a:extLst>
          </p:cNvPr>
          <p:cNvPicPr>
            <a:picLocks noChangeAspect="1"/>
          </p:cNvPicPr>
          <p:nvPr userDrawn="1"/>
        </p:nvPicPr>
        <p:blipFill>
          <a:blip r:embed="rId3"/>
          <a:stretch>
            <a:fillRect/>
          </a:stretch>
        </p:blipFill>
        <p:spPr>
          <a:xfrm>
            <a:off x="7852228" y="115346"/>
            <a:ext cx="974844" cy="944468"/>
          </a:xfrm>
          <a:prstGeom prst="rect">
            <a:avLst/>
          </a:prstGeom>
        </p:spPr>
      </p:pic>
    </p:spTree>
    <p:extLst>
      <p:ext uri="{BB962C8B-B14F-4D97-AF65-F5344CB8AC3E}">
        <p14:creationId xmlns:p14="http://schemas.microsoft.com/office/powerpoint/2010/main" val="121083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background-gradient.jp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72844383"/>
      </p:ext>
    </p:extLst>
  </p:cSld>
  <p:clrMap bg1="lt1" tx1="dk1" bg2="lt2" tx2="dk2" accent1="accent1" accent2="accent2" accent3="accent3" accent4="accent4" accent5="accent5" accent6="accent6" hlink="hlink" folHlink="folHlink"/>
  <p:sldLayoutIdLst>
    <p:sldLayoutId id="2147483805" r:id="rId1"/>
    <p:sldLayoutId id="2147483788" r:id="rId2"/>
    <p:sldLayoutId id="2147483795" r:id="rId3"/>
    <p:sldLayoutId id="2147483794" r:id="rId4"/>
    <p:sldLayoutId id="2147483804" r:id="rId5"/>
    <p:sldLayoutId id="2147483803" r:id="rId6"/>
    <p:sldLayoutId id="2147483802" r:id="rId7"/>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ogin.frontlineeducation.com/sso/everetts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D69EC81A-21A1-4422-BCF5-E296E5092A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304" y="875518"/>
            <a:ext cx="8368697" cy="488839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bottom-arch.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680856"/>
            <a:ext cx="9144000" cy="1773167"/>
          </a:xfrm>
          <a:prstGeom prst="rect">
            <a:avLst/>
          </a:prstGeom>
        </p:spPr>
      </p:pic>
      <p:sp>
        <p:nvSpPr>
          <p:cNvPr id="7" name="TextBox 6"/>
          <p:cNvSpPr txBox="1"/>
          <p:nvPr/>
        </p:nvSpPr>
        <p:spPr>
          <a:xfrm>
            <a:off x="394304" y="5109843"/>
            <a:ext cx="6834609" cy="1560427"/>
          </a:xfrm>
          <a:prstGeom prst="rect">
            <a:avLst/>
          </a:prstGeom>
          <a:noFill/>
        </p:spPr>
        <p:txBody>
          <a:bodyPr wrap="square" rtlCol="0">
            <a:spAutoFit/>
          </a:bodyPr>
          <a:lstStyle/>
          <a:p>
            <a:pPr>
              <a:lnSpc>
                <a:spcPct val="90000"/>
              </a:lnSpc>
            </a:pPr>
            <a:r>
              <a:rPr lang="en-US" sz="3800" b="1" dirty="0">
                <a:solidFill>
                  <a:schemeClr val="bg1"/>
                </a:solidFill>
                <a:latin typeface="Arial" panose="020B0604020202020204" pitchFamily="34" charset="0"/>
                <a:cs typeface="Arial" panose="020B0604020202020204" pitchFamily="34" charset="0"/>
              </a:rPr>
              <a:t>Certificated Hiring 2020</a:t>
            </a:r>
          </a:p>
          <a:p>
            <a:pPr>
              <a:lnSpc>
                <a:spcPct val="90000"/>
              </a:lnSpc>
            </a:pPr>
            <a:r>
              <a:rPr lang="en-US" sz="2200" dirty="0">
                <a:solidFill>
                  <a:schemeClr val="bg1"/>
                </a:solidFill>
                <a:latin typeface="Arial" panose="020B0604020202020204" pitchFamily="34" charset="0"/>
                <a:cs typeface="Arial" panose="020B0604020202020204" pitchFamily="34" charset="0"/>
              </a:rPr>
              <a:t>Regional Meeting Presentation – February 24, 2020</a:t>
            </a:r>
            <a:r>
              <a:rPr lang="en-US" sz="2200" dirty="0">
                <a:solidFill>
                  <a:schemeClr val="bg1"/>
                </a:solidFill>
                <a:latin typeface="Myriad Pro"/>
                <a:cs typeface="Myriad Pro"/>
              </a:rPr>
              <a:t>	</a:t>
            </a:r>
          </a:p>
          <a:p>
            <a:pPr>
              <a:lnSpc>
                <a:spcPct val="90000"/>
              </a:lnSpc>
            </a:pPr>
            <a:endParaRPr lang="en-US" sz="2400" dirty="0">
              <a:solidFill>
                <a:schemeClr val="bg1"/>
              </a:solidFill>
              <a:latin typeface="Myriad Pro"/>
              <a:cs typeface="Myriad Pro"/>
            </a:endParaRPr>
          </a:p>
        </p:txBody>
      </p:sp>
      <p:pic>
        <p:nvPicPr>
          <p:cNvPr id="8" name="Picture 7">
            <a:extLst>
              <a:ext uri="{FF2B5EF4-FFF2-40B4-BE49-F238E27FC236}">
                <a16:creationId xmlns:a16="http://schemas.microsoft.com/office/drawing/2014/main" id="{5F47091E-1F58-4A71-AE3F-3B4A6030E898}"/>
              </a:ext>
            </a:extLst>
          </p:cNvPr>
          <p:cNvPicPr>
            <a:picLocks noChangeAspect="1"/>
          </p:cNvPicPr>
          <p:nvPr/>
        </p:nvPicPr>
        <p:blipFill>
          <a:blip r:embed="rId5"/>
          <a:stretch>
            <a:fillRect/>
          </a:stretch>
        </p:blipFill>
        <p:spPr>
          <a:xfrm>
            <a:off x="394304" y="72782"/>
            <a:ext cx="3317726" cy="760661"/>
          </a:xfrm>
          <a:prstGeom prst="rect">
            <a:avLst/>
          </a:prstGeom>
        </p:spPr>
      </p:pic>
    </p:spTree>
    <p:extLst>
      <p:ext uri="{BB962C8B-B14F-4D97-AF65-F5344CB8AC3E}">
        <p14:creationId xmlns:p14="http://schemas.microsoft.com/office/powerpoint/2010/main" val="161471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687" y="305511"/>
            <a:ext cx="5939945" cy="707886"/>
          </a:xfrm>
          <a:prstGeom prst="rect">
            <a:avLst/>
          </a:prstGeom>
          <a:noFill/>
        </p:spPr>
        <p:txBody>
          <a:bodyPr wrap="square" rtlCol="0">
            <a:spAutoFit/>
          </a:bodyPr>
          <a:lstStyle/>
          <a:p>
            <a:r>
              <a:rPr lang="en-US" sz="4000" b="1" dirty="0">
                <a:solidFill>
                  <a:srgbClr val="FFFFFF"/>
                </a:solidFill>
                <a:latin typeface="Arial" panose="020B0604020202020204" pitchFamily="34" charset="0"/>
                <a:cs typeface="Arial" panose="020B0604020202020204" pitchFamily="34" charset="0"/>
              </a:rPr>
              <a:t>Outcomes</a:t>
            </a:r>
          </a:p>
        </p:txBody>
      </p:sp>
      <p:sp>
        <p:nvSpPr>
          <p:cNvPr id="9" name="TextBox 8"/>
          <p:cNvSpPr txBox="1"/>
          <p:nvPr/>
        </p:nvSpPr>
        <p:spPr>
          <a:xfrm>
            <a:off x="632686" y="1897852"/>
            <a:ext cx="8090399" cy="3744615"/>
          </a:xfrm>
          <a:prstGeom prst="rect">
            <a:avLst/>
          </a:prstGeom>
          <a:noFill/>
        </p:spPr>
        <p:txBody>
          <a:bodyPr wrap="square" rtlCol="0">
            <a:spAutoFit/>
          </a:bodyPr>
          <a:lstStyle/>
          <a:p>
            <a:pPr marL="457200" indent="-457200" fontAlgn="base">
              <a:spcBef>
                <a:spcPts val="200"/>
              </a:spcBef>
              <a:spcAft>
                <a:spcPts val="200"/>
              </a:spcAft>
              <a:buFont typeface="Arial" panose="020B0604020202020204" pitchFamily="34" charset="0"/>
              <a:buChar char="•"/>
            </a:pPr>
            <a:r>
              <a:rPr lang="en-US" sz="2800" dirty="0">
                <a:solidFill>
                  <a:srgbClr val="002060"/>
                </a:solidFill>
                <a:latin typeface="Arial" panose="020B0604020202020204" pitchFamily="34" charset="0"/>
              </a:rPr>
              <a:t>Understand the principal’s role as human capital leaders</a:t>
            </a:r>
            <a:r>
              <a:rPr lang="en-US" sz="2800" dirty="0">
                <a:solidFill>
                  <a:srgbClr val="000000"/>
                </a:solidFill>
                <a:latin typeface="Arial" panose="020B0604020202020204" pitchFamily="34" charset="0"/>
              </a:rPr>
              <a:t>​</a:t>
            </a:r>
          </a:p>
          <a:p>
            <a:pPr marL="457200" indent="-457200" fontAlgn="base">
              <a:spcBef>
                <a:spcPts val="200"/>
              </a:spcBef>
              <a:spcAft>
                <a:spcPts val="200"/>
              </a:spcAft>
              <a:buFont typeface="Arial" panose="020B0604020202020204" pitchFamily="34" charset="0"/>
              <a:buChar char="•"/>
            </a:pPr>
            <a:r>
              <a:rPr lang="en-US" sz="2800" dirty="0">
                <a:solidFill>
                  <a:srgbClr val="002060"/>
                </a:solidFill>
                <a:latin typeface="Arial" panose="020B0604020202020204" pitchFamily="34" charset="0"/>
              </a:rPr>
              <a:t>Understand shift in human resources support</a:t>
            </a:r>
            <a:r>
              <a:rPr lang="en-US" sz="2800" dirty="0">
                <a:solidFill>
                  <a:srgbClr val="000000"/>
                </a:solidFill>
                <a:latin typeface="Arial" panose="020B0604020202020204" pitchFamily="34" charset="0"/>
              </a:rPr>
              <a:t>​</a:t>
            </a:r>
          </a:p>
          <a:p>
            <a:pPr marL="457200" indent="-457200" fontAlgn="base">
              <a:spcBef>
                <a:spcPts val="200"/>
              </a:spcBef>
              <a:spcAft>
                <a:spcPts val="200"/>
              </a:spcAft>
              <a:buFont typeface="Arial" panose="020B0604020202020204" pitchFamily="34" charset="0"/>
              <a:buChar char="•"/>
            </a:pPr>
            <a:r>
              <a:rPr lang="en-US" sz="2800" dirty="0">
                <a:solidFill>
                  <a:srgbClr val="002060"/>
                </a:solidFill>
                <a:latin typeface="Arial" panose="020B0604020202020204" pitchFamily="34" charset="0"/>
              </a:rPr>
              <a:t>Understand preparation “behind the scenes” for the job fair and the 2020-2021 hiring season</a:t>
            </a:r>
            <a:r>
              <a:rPr lang="en-US" sz="2800" dirty="0">
                <a:solidFill>
                  <a:srgbClr val="000000"/>
                </a:solidFill>
                <a:latin typeface="Arial" panose="020B0604020202020204" pitchFamily="34" charset="0"/>
              </a:rPr>
              <a:t>​</a:t>
            </a:r>
          </a:p>
          <a:p>
            <a:pPr marL="457200" indent="-457200" fontAlgn="base">
              <a:spcBef>
                <a:spcPts val="200"/>
              </a:spcBef>
              <a:spcAft>
                <a:spcPts val="200"/>
              </a:spcAft>
              <a:buFont typeface="Arial" panose="020B0604020202020204" pitchFamily="34" charset="0"/>
              <a:buChar char="•"/>
            </a:pPr>
            <a:r>
              <a:rPr lang="en-US" sz="2800" dirty="0">
                <a:solidFill>
                  <a:srgbClr val="002060"/>
                </a:solidFill>
                <a:latin typeface="Arial" panose="020B0604020202020204" pitchFamily="34" charset="0"/>
              </a:rPr>
              <a:t>Learn about “day of” logistics</a:t>
            </a:r>
            <a:r>
              <a:rPr lang="en-US" sz="2800" dirty="0">
                <a:solidFill>
                  <a:srgbClr val="000000"/>
                </a:solidFill>
                <a:latin typeface="Arial" panose="020B0604020202020204" pitchFamily="34" charset="0"/>
              </a:rPr>
              <a:t>​</a:t>
            </a:r>
          </a:p>
          <a:p>
            <a:pPr marL="457200" indent="-457200" fontAlgn="base">
              <a:spcBef>
                <a:spcPts val="200"/>
              </a:spcBef>
              <a:spcAft>
                <a:spcPts val="200"/>
              </a:spcAft>
              <a:buFont typeface="Arial" panose="020B0604020202020204" pitchFamily="34" charset="0"/>
              <a:buChar char="•"/>
            </a:pPr>
            <a:r>
              <a:rPr lang="en-US" sz="2800" dirty="0">
                <a:solidFill>
                  <a:srgbClr val="002060"/>
                </a:solidFill>
                <a:latin typeface="Arial" panose="020B0604020202020204" pitchFamily="34" charset="0"/>
              </a:rPr>
              <a:t>Review internal transfer process </a:t>
            </a:r>
            <a:endParaRPr lang="en-US"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70881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687" y="305511"/>
            <a:ext cx="7053574" cy="584775"/>
          </a:xfrm>
          <a:prstGeom prst="rect">
            <a:avLst/>
          </a:prstGeom>
          <a:noFill/>
        </p:spPr>
        <p:txBody>
          <a:bodyPr wrap="square" rtlCol="0">
            <a:spAutoFit/>
          </a:bodyPr>
          <a:lstStyle/>
          <a:p>
            <a:r>
              <a:rPr lang="en-US" sz="3200" b="1" dirty="0">
                <a:solidFill>
                  <a:srgbClr val="FFFFFF"/>
                </a:solidFill>
                <a:latin typeface="Arial" panose="020B0604020202020204" pitchFamily="34" charset="0"/>
                <a:cs typeface="Arial" panose="020B0604020202020204" pitchFamily="34" charset="0"/>
              </a:rPr>
              <a:t>Certificated Application Changes</a:t>
            </a:r>
          </a:p>
        </p:txBody>
      </p:sp>
      <p:sp>
        <p:nvSpPr>
          <p:cNvPr id="9" name="TextBox 8"/>
          <p:cNvSpPr txBox="1"/>
          <p:nvPr/>
        </p:nvSpPr>
        <p:spPr>
          <a:xfrm>
            <a:off x="343790" y="1617805"/>
            <a:ext cx="8658696" cy="4934684"/>
          </a:xfrm>
          <a:prstGeom prst="rect">
            <a:avLst/>
          </a:prstGeom>
          <a:noFill/>
        </p:spPr>
        <p:txBody>
          <a:bodyPr wrap="square" rtlCol="0">
            <a:spAutoFit/>
          </a:bodyPr>
          <a:lstStyle/>
          <a:p>
            <a:pPr marL="342900"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Application simplified </a:t>
            </a:r>
            <a:r>
              <a:rPr lang="en-US" sz="2400" dirty="0">
                <a:solidFill>
                  <a:srgbClr val="000000"/>
                </a:solidFill>
                <a:latin typeface="Arial" panose="020B0604020202020204" pitchFamily="34" charset="0"/>
              </a:rPr>
              <a:t>​</a:t>
            </a:r>
          </a:p>
          <a:p>
            <a:pPr marL="342900"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Requirements for complete application: </a:t>
            </a:r>
            <a:r>
              <a:rPr lang="en-US" sz="2400" dirty="0">
                <a:solidFill>
                  <a:srgbClr val="000000"/>
                </a:solidFill>
                <a:latin typeface="Arial" panose="020B0604020202020204" pitchFamily="34" charset="0"/>
              </a:rPr>
              <a:t>​</a:t>
            </a:r>
          </a:p>
          <a:p>
            <a:pPr marL="800100" lvl="1"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Resume</a:t>
            </a:r>
            <a:r>
              <a:rPr lang="en-US" sz="2400" dirty="0">
                <a:solidFill>
                  <a:srgbClr val="000000"/>
                </a:solidFill>
                <a:latin typeface="Arial" panose="020B0604020202020204" pitchFamily="34" charset="0"/>
              </a:rPr>
              <a:t>​</a:t>
            </a:r>
          </a:p>
          <a:p>
            <a:pPr marL="800100" lvl="1"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Transcripts</a:t>
            </a:r>
            <a:r>
              <a:rPr lang="en-US" sz="2400" dirty="0">
                <a:solidFill>
                  <a:srgbClr val="000000"/>
                </a:solidFill>
                <a:latin typeface="Arial" panose="020B0604020202020204" pitchFamily="34" charset="0"/>
              </a:rPr>
              <a:t>​</a:t>
            </a:r>
          </a:p>
          <a:p>
            <a:pPr marL="800100" lvl="1"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2 Certificated Reference Forms </a:t>
            </a:r>
            <a:r>
              <a:rPr lang="en-US" sz="2400" dirty="0">
                <a:solidFill>
                  <a:srgbClr val="000000"/>
                </a:solidFill>
                <a:latin typeface="Arial" panose="020B0604020202020204" pitchFamily="34" charset="0"/>
              </a:rPr>
              <a:t>​</a:t>
            </a:r>
          </a:p>
          <a:p>
            <a:pPr marL="800100" lvl="1"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Letter of introduction responding to prompt</a:t>
            </a:r>
            <a:r>
              <a:rPr lang="en-US" sz="2400" dirty="0">
                <a:solidFill>
                  <a:srgbClr val="000000"/>
                </a:solidFill>
                <a:latin typeface="Arial" panose="020B0604020202020204" pitchFamily="34" charset="0"/>
              </a:rPr>
              <a:t>​</a:t>
            </a:r>
          </a:p>
          <a:p>
            <a:pPr marL="1257300" lvl="2"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Education and experience </a:t>
            </a:r>
            <a:r>
              <a:rPr lang="en-US" sz="2400" dirty="0">
                <a:solidFill>
                  <a:srgbClr val="000000"/>
                </a:solidFill>
                <a:latin typeface="Arial" panose="020B0604020202020204" pitchFamily="34" charset="0"/>
              </a:rPr>
              <a:t>​</a:t>
            </a:r>
          </a:p>
          <a:p>
            <a:pPr marL="1257300" lvl="2"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Major goal(s), specialized skills and areas of interest</a:t>
            </a:r>
            <a:r>
              <a:rPr lang="en-US" sz="2400" dirty="0">
                <a:solidFill>
                  <a:srgbClr val="000000"/>
                </a:solidFill>
                <a:latin typeface="Arial" panose="020B0604020202020204" pitchFamily="34" charset="0"/>
              </a:rPr>
              <a:t>​</a:t>
            </a:r>
          </a:p>
          <a:p>
            <a:pPr marL="1257300" lvl="2" indent="-34290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Candidates are asked to address how they will make a positive impact on student learning; why they believe they are a good candidate for Everett Public Schools</a:t>
            </a:r>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12382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687" y="305511"/>
            <a:ext cx="7226313" cy="707886"/>
          </a:xfrm>
          <a:prstGeom prst="rect">
            <a:avLst/>
          </a:prstGeom>
          <a:noFill/>
        </p:spPr>
        <p:txBody>
          <a:bodyPr wrap="square" rtlCol="0">
            <a:spAutoFit/>
          </a:bodyPr>
          <a:lstStyle/>
          <a:p>
            <a:r>
              <a:rPr lang="en-US" sz="4000" b="1" dirty="0">
                <a:solidFill>
                  <a:srgbClr val="FFFFFF"/>
                </a:solidFill>
                <a:latin typeface="Arial" panose="020B0604020202020204" pitchFamily="34" charset="0"/>
                <a:cs typeface="Arial" panose="020B0604020202020204" pitchFamily="34" charset="0"/>
              </a:rPr>
              <a:t>Pool Interviews</a:t>
            </a:r>
          </a:p>
        </p:txBody>
      </p:sp>
      <p:sp>
        <p:nvSpPr>
          <p:cNvPr id="3" name="Rectangle 2">
            <a:extLst>
              <a:ext uri="{FF2B5EF4-FFF2-40B4-BE49-F238E27FC236}">
                <a16:creationId xmlns:a16="http://schemas.microsoft.com/office/drawing/2014/main" id="{02B49EB9-2045-40A2-AD81-A3F252614E17}"/>
              </a:ext>
            </a:extLst>
          </p:cNvPr>
          <p:cNvSpPr/>
          <p:nvPr/>
        </p:nvSpPr>
        <p:spPr>
          <a:xfrm>
            <a:off x="856695" y="1754534"/>
            <a:ext cx="7115453" cy="2092881"/>
          </a:xfrm>
          <a:prstGeom prst="rect">
            <a:avLst/>
          </a:prstGeom>
        </p:spPr>
        <p:txBody>
          <a:bodyPr wrap="square">
            <a:spAutoFit/>
          </a:bodyPr>
          <a:lstStyle/>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Elimination of Pool Interviews</a:t>
            </a:r>
            <a:r>
              <a:rPr lang="en-US" sz="2400" dirty="0">
                <a:solidFill>
                  <a:srgbClr val="000000"/>
                </a:solidFill>
                <a:latin typeface="Arial" panose="020B0604020202020204" pitchFamily="34" charset="0"/>
              </a:rPr>
              <a:t>​</a:t>
            </a:r>
          </a:p>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No pool interview score </a:t>
            </a:r>
            <a:r>
              <a:rPr lang="en-US" sz="2400" dirty="0">
                <a:solidFill>
                  <a:srgbClr val="000000"/>
                </a:solidFill>
                <a:latin typeface="Arial" panose="020B0604020202020204" pitchFamily="34" charset="0"/>
              </a:rPr>
              <a:t>​</a:t>
            </a:r>
          </a:p>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Broader applicant pool</a:t>
            </a:r>
            <a:r>
              <a:rPr lang="en-US" sz="2400" dirty="0">
                <a:solidFill>
                  <a:srgbClr val="000000"/>
                </a:solidFill>
                <a:latin typeface="Arial" panose="020B0604020202020204" pitchFamily="34" charset="0"/>
              </a:rPr>
              <a:t>​</a:t>
            </a:r>
          </a:p>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Human capital leaders make hiring decisions </a:t>
            </a:r>
            <a:r>
              <a:rPr lang="en-US" sz="2400" i="1" dirty="0">
                <a:solidFill>
                  <a:srgbClr val="002060"/>
                </a:solidFill>
                <a:latin typeface="Arial" panose="020B0604020202020204" pitchFamily="34" charset="0"/>
              </a:rPr>
              <a:t>(from interview to hiring recommendation)</a:t>
            </a:r>
            <a:endParaRPr lang="en-US" sz="2400" dirty="0">
              <a:solidFill>
                <a:srgbClr val="000000"/>
              </a:solidFill>
              <a:latin typeface="Arial" panose="020B0604020202020204" pitchFamily="34" charset="0"/>
            </a:endParaRPr>
          </a:p>
        </p:txBody>
      </p:sp>
      <p:pic>
        <p:nvPicPr>
          <p:cNvPr id="1026" name="Picture 2">
            <a:extLst>
              <a:ext uri="{FF2B5EF4-FFF2-40B4-BE49-F238E27FC236}">
                <a16:creationId xmlns:a16="http://schemas.microsoft.com/office/drawing/2014/main" id="{90EC219F-6E22-41E7-84F1-1CAB0E5A44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8698" y="4216747"/>
            <a:ext cx="3829050" cy="2695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42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687" y="305511"/>
            <a:ext cx="7226313" cy="677108"/>
          </a:xfrm>
          <a:prstGeom prst="rect">
            <a:avLst/>
          </a:prstGeom>
          <a:noFill/>
        </p:spPr>
        <p:txBody>
          <a:bodyPr wrap="square" rtlCol="0">
            <a:spAutoFit/>
          </a:bodyPr>
          <a:lstStyle/>
          <a:p>
            <a:r>
              <a:rPr lang="en-US" sz="3800" b="1" dirty="0">
                <a:solidFill>
                  <a:srgbClr val="FFFFFF"/>
                </a:solidFill>
                <a:latin typeface="Arial" panose="020B0604020202020204" pitchFamily="34" charset="0"/>
                <a:cs typeface="Arial" panose="020B0604020202020204" pitchFamily="34" charset="0"/>
              </a:rPr>
              <a:t>Candidate Preparation Level 1</a:t>
            </a:r>
          </a:p>
        </p:txBody>
      </p:sp>
      <p:sp>
        <p:nvSpPr>
          <p:cNvPr id="3" name="Rectangle 2">
            <a:extLst>
              <a:ext uri="{FF2B5EF4-FFF2-40B4-BE49-F238E27FC236}">
                <a16:creationId xmlns:a16="http://schemas.microsoft.com/office/drawing/2014/main" id="{02B49EB9-2045-40A2-AD81-A3F252614E17}"/>
              </a:ext>
            </a:extLst>
          </p:cNvPr>
          <p:cNvSpPr/>
          <p:nvPr/>
        </p:nvSpPr>
        <p:spPr>
          <a:xfrm>
            <a:off x="708875" y="1914352"/>
            <a:ext cx="6316463" cy="1938992"/>
          </a:xfrm>
          <a:prstGeom prst="rect">
            <a:avLst/>
          </a:prstGeom>
        </p:spPr>
        <p:txBody>
          <a:bodyPr wrap="square">
            <a:spAutoFit/>
          </a:bodyPr>
          <a:lstStyle/>
          <a:p>
            <a:pPr marL="342900" indent="-342900" fontAlgn="base">
              <a:buFont typeface="Arial" panose="020B0604020202020204" pitchFamily="34" charset="0"/>
              <a:buChar char="•"/>
            </a:pPr>
            <a:r>
              <a:rPr lang="en-US" sz="2400" dirty="0">
                <a:solidFill>
                  <a:srgbClr val="002060"/>
                </a:solidFill>
                <a:latin typeface="Arial" panose="020B0604020202020204" pitchFamily="34" charset="0"/>
              </a:rPr>
              <a:t>Candidate Preparation Level 1 </a:t>
            </a:r>
            <a:r>
              <a:rPr lang="en-US" sz="2400" i="1" dirty="0">
                <a:solidFill>
                  <a:srgbClr val="002060"/>
                </a:solidFill>
                <a:latin typeface="Arial" panose="020B0604020202020204" pitchFamily="34" charset="0"/>
              </a:rPr>
              <a:t>(screening)</a:t>
            </a:r>
            <a:r>
              <a:rPr lang="en-US" sz="2400" dirty="0">
                <a:solidFill>
                  <a:srgbClr val="000000"/>
                </a:solidFill>
                <a:latin typeface="Arial" panose="020B0604020202020204" pitchFamily="34" charset="0"/>
              </a:rPr>
              <a:t>​</a:t>
            </a:r>
          </a:p>
          <a:p>
            <a:pPr marL="342900" indent="-342900" fontAlgn="base">
              <a:buFont typeface="Arial" panose="020B0604020202020204" pitchFamily="34" charset="0"/>
              <a:buChar char="•"/>
            </a:pPr>
            <a:r>
              <a:rPr lang="en-US" sz="2400" dirty="0">
                <a:solidFill>
                  <a:srgbClr val="002060"/>
                </a:solidFill>
                <a:latin typeface="Arial" panose="020B0604020202020204" pitchFamily="34" charset="0"/>
              </a:rPr>
              <a:t>Applicants will be screened by HR</a:t>
            </a:r>
            <a:r>
              <a:rPr lang="en-US" sz="2400" dirty="0">
                <a:solidFill>
                  <a:srgbClr val="000000"/>
                </a:solidFill>
                <a:latin typeface="Arial" panose="020B0604020202020204" pitchFamily="34" charset="0"/>
              </a:rPr>
              <a:t>​</a:t>
            </a:r>
          </a:p>
          <a:p>
            <a:pPr marL="342900" indent="-342900" fontAlgn="base">
              <a:buFont typeface="Arial" panose="020B0604020202020204" pitchFamily="34" charset="0"/>
              <a:buChar char="•"/>
            </a:pPr>
            <a:r>
              <a:rPr lang="en-US" sz="2400" dirty="0">
                <a:solidFill>
                  <a:srgbClr val="002060"/>
                </a:solidFill>
                <a:latin typeface="Arial" panose="020B0604020202020204" pitchFamily="34" charset="0"/>
              </a:rPr>
              <a:t>Candidate Preparation Level 1 form viewable to all administrators in the </a:t>
            </a:r>
            <a:r>
              <a:rPr lang="en-US" sz="2400" i="1" u="sng" dirty="0">
                <a:solidFill>
                  <a:srgbClr val="0000FF"/>
                </a:solidFill>
                <a:latin typeface="Arial" panose="020B0604020202020204" pitchFamily="34" charset="0"/>
                <a:hlinkClick r:id="rId3">
                  <a:extLst>
                    <a:ext uri="{A12FA001-AC4F-418D-AE19-62706E023703}">
                      <ahyp:hlinkClr xmlns:ahyp="http://schemas.microsoft.com/office/drawing/2018/hyperlinkcolor" val="tx"/>
                    </a:ext>
                  </a:extLst>
                </a:hlinkClick>
              </a:rPr>
              <a:t>Frontline</a:t>
            </a:r>
            <a:r>
              <a:rPr lang="en-US" sz="2400" dirty="0">
                <a:solidFill>
                  <a:srgbClr val="002060"/>
                </a:solidFill>
                <a:latin typeface="Arial" panose="020B0604020202020204" pitchFamily="34" charset="0"/>
              </a:rPr>
              <a:t> Forms section</a:t>
            </a:r>
            <a:endParaRPr lang="en-US" sz="2400" dirty="0">
              <a:solidFill>
                <a:srgbClr val="000000"/>
              </a:solidFill>
              <a:latin typeface="Arial" panose="020B0604020202020204" pitchFamily="34" charset="0"/>
            </a:endParaRPr>
          </a:p>
        </p:txBody>
      </p:sp>
      <p:pic>
        <p:nvPicPr>
          <p:cNvPr id="2050" name="Picture 2">
            <a:extLst>
              <a:ext uri="{FF2B5EF4-FFF2-40B4-BE49-F238E27FC236}">
                <a16:creationId xmlns:a16="http://schemas.microsoft.com/office/drawing/2014/main" id="{C9250F15-7A42-4DB7-AA47-F0BB3133E6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6581" y="1360879"/>
            <a:ext cx="1884838" cy="495188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477E1A4-DA24-4A77-9AF9-47D0650008BF}"/>
              </a:ext>
            </a:extLst>
          </p:cNvPr>
          <p:cNvSpPr/>
          <p:nvPr/>
        </p:nvSpPr>
        <p:spPr>
          <a:xfrm>
            <a:off x="4450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4" name="Rectangle 3">
            <a:extLst>
              <a:ext uri="{FF2B5EF4-FFF2-40B4-BE49-F238E27FC236}">
                <a16:creationId xmlns:a16="http://schemas.microsoft.com/office/drawing/2014/main" id="{949AB06E-1DEE-4168-989C-D8507A45AB24}"/>
              </a:ext>
            </a:extLst>
          </p:cNvPr>
          <p:cNvSpPr/>
          <p:nvPr/>
        </p:nvSpPr>
        <p:spPr>
          <a:xfrm>
            <a:off x="4450813" y="2512381"/>
            <a:ext cx="1737018" cy="369332"/>
          </a:xfrm>
          <a:prstGeom prst="rect">
            <a:avLst/>
          </a:prstGeom>
        </p:spPr>
        <p:txBody>
          <a:bodyPr wrap="square">
            <a:spAutoFit/>
          </a:bodyPr>
          <a:lstStyle/>
          <a:p>
            <a:r>
              <a:rPr lang="en-US" dirty="0">
                <a:solidFill>
                  <a:srgbClr val="000000"/>
                </a:solidFill>
                <a:latin typeface="Times New Roman" panose="02020603050405020304" pitchFamily="18" charset="0"/>
              </a:rPr>
              <a:t> </a:t>
            </a:r>
            <a:endParaRPr lang="en-US" dirty="0"/>
          </a:p>
        </p:txBody>
      </p:sp>
      <p:sp>
        <p:nvSpPr>
          <p:cNvPr id="6" name="Arrow: Bent-Up 5">
            <a:extLst>
              <a:ext uri="{FF2B5EF4-FFF2-40B4-BE49-F238E27FC236}">
                <a16:creationId xmlns:a16="http://schemas.microsoft.com/office/drawing/2014/main" id="{87E2CF62-574B-4145-A984-76D69ADB233A}"/>
              </a:ext>
            </a:extLst>
          </p:cNvPr>
          <p:cNvSpPr/>
          <p:nvPr/>
        </p:nvSpPr>
        <p:spPr>
          <a:xfrm rot="5400000">
            <a:off x="5051069" y="3937807"/>
            <a:ext cx="1938990" cy="1737018"/>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14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687" y="305511"/>
            <a:ext cx="7226313" cy="707886"/>
          </a:xfrm>
          <a:prstGeom prst="rect">
            <a:avLst/>
          </a:prstGeom>
          <a:noFill/>
        </p:spPr>
        <p:txBody>
          <a:bodyPr wrap="square" rtlCol="0">
            <a:spAutoFit/>
          </a:bodyPr>
          <a:lstStyle/>
          <a:p>
            <a:r>
              <a:rPr lang="en-US" sz="4000" b="1" dirty="0">
                <a:solidFill>
                  <a:srgbClr val="FFFFFF"/>
                </a:solidFill>
                <a:latin typeface="Arial" panose="020B0604020202020204" pitchFamily="34" charset="0"/>
                <a:cs typeface="Arial" panose="020B0604020202020204" pitchFamily="34" charset="0"/>
              </a:rPr>
              <a:t>Job Fair Logistics</a:t>
            </a:r>
          </a:p>
        </p:txBody>
      </p:sp>
      <p:sp>
        <p:nvSpPr>
          <p:cNvPr id="2" name="Rectangle 1">
            <a:extLst>
              <a:ext uri="{FF2B5EF4-FFF2-40B4-BE49-F238E27FC236}">
                <a16:creationId xmlns:a16="http://schemas.microsoft.com/office/drawing/2014/main" id="{9F3BEFDA-E6EF-4BDB-9B3F-1A4BBE20710D}"/>
              </a:ext>
            </a:extLst>
          </p:cNvPr>
          <p:cNvSpPr/>
          <p:nvPr/>
        </p:nvSpPr>
        <p:spPr>
          <a:xfrm>
            <a:off x="998737" y="1850501"/>
            <a:ext cx="5916967" cy="2564805"/>
          </a:xfrm>
          <a:prstGeom prst="rect">
            <a:avLst/>
          </a:prstGeom>
        </p:spPr>
        <p:txBody>
          <a:bodyPr wrap="square">
            <a:spAutoFit/>
          </a:bodyPr>
          <a:lstStyle/>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CRC layout</a:t>
            </a:r>
            <a:r>
              <a:rPr lang="en-US" sz="2400" dirty="0">
                <a:solidFill>
                  <a:srgbClr val="000000"/>
                </a:solidFill>
                <a:latin typeface="Arial" panose="020B0604020202020204" pitchFamily="34" charset="0"/>
              </a:rPr>
              <a:t>​</a:t>
            </a:r>
          </a:p>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Materials</a:t>
            </a:r>
            <a:r>
              <a:rPr lang="en-US" sz="2400" dirty="0">
                <a:solidFill>
                  <a:srgbClr val="000000"/>
                </a:solidFill>
                <a:latin typeface="Arial" panose="020B0604020202020204" pitchFamily="34" charset="0"/>
              </a:rPr>
              <a:t>​</a:t>
            </a:r>
          </a:p>
          <a:p>
            <a:pPr marL="742950" lvl="1"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Laptops (2 chrome book carts) </a:t>
            </a:r>
            <a:r>
              <a:rPr lang="en-US" sz="2400" dirty="0">
                <a:solidFill>
                  <a:srgbClr val="000000"/>
                </a:solidFill>
                <a:latin typeface="Arial" panose="020B0604020202020204" pitchFamily="34" charset="0"/>
              </a:rPr>
              <a:t>​</a:t>
            </a:r>
          </a:p>
          <a:p>
            <a:pPr marL="742950" lvl="1"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Table skirts</a:t>
            </a:r>
            <a:r>
              <a:rPr lang="en-US" sz="2400" dirty="0">
                <a:solidFill>
                  <a:srgbClr val="000000"/>
                </a:solidFill>
                <a:latin typeface="Arial" panose="020B0604020202020204" pitchFamily="34" charset="0"/>
              </a:rPr>
              <a:t>​</a:t>
            </a:r>
          </a:p>
          <a:p>
            <a:pPr marL="742950" lvl="1"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Office supplies   </a:t>
            </a:r>
            <a:r>
              <a:rPr lang="en-US" sz="2400" dirty="0">
                <a:solidFill>
                  <a:srgbClr val="000000"/>
                </a:solidFill>
                <a:latin typeface="Arial" panose="020B0604020202020204" pitchFamily="34" charset="0"/>
              </a:rPr>
              <a:t>​</a:t>
            </a:r>
          </a:p>
          <a:p>
            <a:pPr marL="285750" indent="-285750" fontAlgn="base">
              <a:spcBef>
                <a:spcPts val="200"/>
              </a:spcBef>
              <a:spcAft>
                <a:spcPts val="200"/>
              </a:spcAft>
              <a:buFont typeface="Arial" panose="020B0604020202020204" pitchFamily="34" charset="0"/>
              <a:buChar char="•"/>
            </a:pPr>
            <a:r>
              <a:rPr lang="en-US" sz="2400" dirty="0">
                <a:solidFill>
                  <a:srgbClr val="002060"/>
                </a:solidFill>
                <a:latin typeface="Arial" panose="020B0604020202020204" pitchFamily="34" charset="0"/>
              </a:rPr>
              <a:t>School signs </a:t>
            </a:r>
            <a:endParaRPr lang="en-US" sz="2400" dirty="0">
              <a:solidFill>
                <a:srgbClr val="000000"/>
              </a:solidFill>
              <a:latin typeface="Arial" panose="020B0604020202020204" pitchFamily="34" charset="0"/>
            </a:endParaRPr>
          </a:p>
        </p:txBody>
      </p:sp>
      <p:pic>
        <p:nvPicPr>
          <p:cNvPr id="3074" name="Picture 2">
            <a:extLst>
              <a:ext uri="{FF2B5EF4-FFF2-40B4-BE49-F238E27FC236}">
                <a16:creationId xmlns:a16="http://schemas.microsoft.com/office/drawing/2014/main" id="{082BC88D-11F4-4E7A-A82C-5B01457E09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1932" y="3773383"/>
            <a:ext cx="2861338" cy="2414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5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687" y="305511"/>
            <a:ext cx="7226313" cy="707886"/>
          </a:xfrm>
          <a:prstGeom prst="rect">
            <a:avLst/>
          </a:prstGeom>
          <a:noFill/>
        </p:spPr>
        <p:txBody>
          <a:bodyPr wrap="square" rtlCol="0">
            <a:spAutoFit/>
          </a:bodyPr>
          <a:lstStyle/>
          <a:p>
            <a:r>
              <a:rPr lang="en-US" sz="4000" b="1" dirty="0">
                <a:solidFill>
                  <a:srgbClr val="FFFFFF"/>
                </a:solidFill>
                <a:latin typeface="Arial" panose="020B0604020202020204" pitchFamily="34" charset="0"/>
                <a:cs typeface="Arial" panose="020B0604020202020204" pitchFamily="34" charset="0"/>
              </a:rPr>
              <a:t>Internal Transfer Window</a:t>
            </a:r>
          </a:p>
        </p:txBody>
      </p:sp>
      <p:sp>
        <p:nvSpPr>
          <p:cNvPr id="3" name="Rectangle 2">
            <a:extLst>
              <a:ext uri="{FF2B5EF4-FFF2-40B4-BE49-F238E27FC236}">
                <a16:creationId xmlns:a16="http://schemas.microsoft.com/office/drawing/2014/main" id="{9BA57FAA-8862-479F-998A-7DC5419CB5C8}"/>
              </a:ext>
            </a:extLst>
          </p:cNvPr>
          <p:cNvSpPr/>
          <p:nvPr/>
        </p:nvSpPr>
        <p:spPr>
          <a:xfrm>
            <a:off x="705776" y="1782983"/>
            <a:ext cx="7319638" cy="4154984"/>
          </a:xfrm>
          <a:prstGeom prst="rect">
            <a:avLst/>
          </a:prstGeom>
        </p:spPr>
        <p:txBody>
          <a:bodyPr wrap="square">
            <a:spAutoFit/>
          </a:bodyPr>
          <a:lstStyle/>
          <a:p>
            <a:pPr marL="285750" indent="-285750" fontAlgn="base">
              <a:buFont typeface="Arial" panose="020B0604020202020204" pitchFamily="34" charset="0"/>
              <a:buChar char="•"/>
            </a:pPr>
            <a:r>
              <a:rPr lang="en-US" sz="2400" dirty="0">
                <a:solidFill>
                  <a:srgbClr val="002060"/>
                </a:solidFill>
                <a:latin typeface="Arial" panose="020B0604020202020204" pitchFamily="34" charset="0"/>
              </a:rPr>
              <a:t>Internal transfer dates</a:t>
            </a:r>
            <a:r>
              <a:rPr lang="en-US" sz="2400" dirty="0">
                <a:solidFill>
                  <a:srgbClr val="000000"/>
                </a:solidFill>
                <a:latin typeface="Arial" panose="020B0604020202020204" pitchFamily="34" charset="0"/>
              </a:rPr>
              <a:t>​</a:t>
            </a:r>
          </a:p>
          <a:p>
            <a:pPr marL="742950" lvl="1" indent="-285750" fontAlgn="base">
              <a:buFont typeface="Arial" panose="020B0604020202020204" pitchFamily="34" charset="0"/>
              <a:buChar char="•"/>
            </a:pPr>
            <a:r>
              <a:rPr lang="en-US" sz="2400" dirty="0">
                <a:solidFill>
                  <a:srgbClr val="002060"/>
                </a:solidFill>
                <a:latin typeface="Arial" panose="020B0604020202020204" pitchFamily="34" charset="0"/>
              </a:rPr>
              <a:t>February 25</a:t>
            </a:r>
            <a:r>
              <a:rPr lang="en-US" sz="2400" dirty="0">
                <a:solidFill>
                  <a:srgbClr val="000000"/>
                </a:solidFill>
                <a:latin typeface="Arial" panose="020B0604020202020204" pitchFamily="34" charset="0"/>
              </a:rPr>
              <a:t>​</a:t>
            </a:r>
          </a:p>
          <a:p>
            <a:pPr marL="742950" lvl="1" indent="-285750" fontAlgn="base">
              <a:buFont typeface="Arial" panose="020B0604020202020204" pitchFamily="34" charset="0"/>
              <a:buChar char="•"/>
            </a:pPr>
            <a:r>
              <a:rPr lang="en-US" sz="2400" dirty="0">
                <a:solidFill>
                  <a:srgbClr val="002060"/>
                </a:solidFill>
                <a:latin typeface="Arial" panose="020B0604020202020204" pitchFamily="34" charset="0"/>
              </a:rPr>
              <a:t>March 3</a:t>
            </a:r>
            <a:r>
              <a:rPr lang="en-US" sz="2400" dirty="0">
                <a:solidFill>
                  <a:srgbClr val="000000"/>
                </a:solidFill>
                <a:latin typeface="Arial" panose="020B0604020202020204" pitchFamily="34" charset="0"/>
              </a:rPr>
              <a:t>​</a:t>
            </a:r>
          </a:p>
          <a:p>
            <a:pPr marL="742950" lvl="1" indent="-285750" fontAlgn="base">
              <a:buFont typeface="Arial" panose="020B0604020202020204" pitchFamily="34" charset="0"/>
              <a:buChar char="•"/>
            </a:pPr>
            <a:r>
              <a:rPr lang="en-US" sz="2400" dirty="0">
                <a:solidFill>
                  <a:srgbClr val="002060"/>
                </a:solidFill>
                <a:latin typeface="Arial" panose="020B0604020202020204" pitchFamily="34" charset="0"/>
              </a:rPr>
              <a:t>March 10</a:t>
            </a:r>
            <a:r>
              <a:rPr lang="en-US" sz="2400" dirty="0">
                <a:solidFill>
                  <a:srgbClr val="000000"/>
                </a:solidFill>
                <a:latin typeface="Arial" panose="020B0604020202020204" pitchFamily="34" charset="0"/>
              </a:rPr>
              <a:t>​</a:t>
            </a:r>
          </a:p>
          <a:p>
            <a:pPr marL="742950" lvl="1" indent="-285750" fontAlgn="base">
              <a:buFont typeface="Arial" panose="020B0604020202020204" pitchFamily="34" charset="0"/>
              <a:buChar char="•"/>
            </a:pPr>
            <a:r>
              <a:rPr lang="en-US" sz="2400" dirty="0">
                <a:solidFill>
                  <a:srgbClr val="002060"/>
                </a:solidFill>
                <a:latin typeface="Arial" panose="020B0604020202020204" pitchFamily="34" charset="0"/>
              </a:rPr>
              <a:t>March 16 – 20 – no postings  </a:t>
            </a:r>
            <a:r>
              <a:rPr lang="en-US" sz="2400" dirty="0">
                <a:solidFill>
                  <a:srgbClr val="000000"/>
                </a:solidFill>
                <a:latin typeface="Arial" panose="020B0604020202020204" pitchFamily="34" charset="0"/>
              </a:rPr>
              <a:t>​</a:t>
            </a:r>
          </a:p>
          <a:p>
            <a:pPr marL="285750" indent="-285750" fontAlgn="base">
              <a:buFont typeface="Arial" panose="020B0604020202020204" pitchFamily="34" charset="0"/>
              <a:buChar char="•"/>
            </a:pPr>
            <a:r>
              <a:rPr lang="en-US" sz="2400" dirty="0">
                <a:solidFill>
                  <a:srgbClr val="002060"/>
                </a:solidFill>
                <a:latin typeface="Arial" panose="020B0604020202020204" pitchFamily="34" charset="0"/>
              </a:rPr>
              <a:t>Conversation timeliness</a:t>
            </a:r>
            <a:r>
              <a:rPr lang="en-US" sz="2400" dirty="0">
                <a:solidFill>
                  <a:srgbClr val="000000"/>
                </a:solidFill>
                <a:latin typeface="Arial" panose="020B0604020202020204" pitchFamily="34" charset="0"/>
              </a:rPr>
              <a:t>​</a:t>
            </a:r>
          </a:p>
          <a:p>
            <a:pPr marL="742950" lvl="1" indent="-285750" fontAlgn="base">
              <a:buFont typeface="Arial" panose="020B0604020202020204" pitchFamily="34" charset="0"/>
              <a:buChar char="•"/>
            </a:pPr>
            <a:r>
              <a:rPr lang="en-US" sz="2400" dirty="0">
                <a:solidFill>
                  <a:srgbClr val="002060"/>
                </a:solidFill>
                <a:latin typeface="Arial" panose="020B0604020202020204" pitchFamily="34" charset="0"/>
              </a:rPr>
              <a:t>Must have conversations each week</a:t>
            </a:r>
            <a:r>
              <a:rPr lang="en-US" sz="2400" dirty="0">
                <a:solidFill>
                  <a:srgbClr val="000000"/>
                </a:solidFill>
                <a:latin typeface="Arial" panose="020B0604020202020204" pitchFamily="34" charset="0"/>
              </a:rPr>
              <a:t>​</a:t>
            </a:r>
          </a:p>
          <a:p>
            <a:pPr marL="742950" lvl="1" indent="-285750" fontAlgn="base">
              <a:buFont typeface="Arial" panose="020B0604020202020204" pitchFamily="34" charset="0"/>
              <a:buChar char="•"/>
            </a:pPr>
            <a:r>
              <a:rPr lang="en-US" sz="2400" dirty="0">
                <a:solidFill>
                  <a:srgbClr val="002060"/>
                </a:solidFill>
                <a:latin typeface="Arial" panose="020B0604020202020204" pitchFamily="34" charset="0"/>
              </a:rPr>
              <a:t>Next school impacted must post the next Tuesday </a:t>
            </a:r>
            <a:r>
              <a:rPr lang="en-US" sz="2400" dirty="0">
                <a:solidFill>
                  <a:srgbClr val="000000"/>
                </a:solidFill>
                <a:latin typeface="Arial" panose="020B0604020202020204" pitchFamily="34" charset="0"/>
              </a:rPr>
              <a:t>​</a:t>
            </a:r>
          </a:p>
          <a:p>
            <a:pPr marL="285750" indent="-285750" fontAlgn="base">
              <a:buFont typeface="Arial" panose="020B0604020202020204" pitchFamily="34" charset="0"/>
              <a:buChar char="•"/>
            </a:pPr>
            <a:r>
              <a:rPr lang="en-US" sz="2400" dirty="0">
                <a:solidFill>
                  <a:srgbClr val="002060"/>
                </a:solidFill>
                <a:latin typeface="Arial" panose="020B0604020202020204" pitchFamily="34" charset="0"/>
              </a:rPr>
              <a:t>Transfer illustration </a:t>
            </a:r>
            <a:r>
              <a:rPr lang="en-US" sz="2400" dirty="0">
                <a:solidFill>
                  <a:srgbClr val="000000"/>
                </a:solidFill>
                <a:latin typeface="Arial" panose="020B0604020202020204" pitchFamily="34" charset="0"/>
              </a:rPr>
              <a:t>​</a:t>
            </a:r>
          </a:p>
          <a:p>
            <a:pPr marL="285750" indent="-285750" fontAlgn="base">
              <a:buFont typeface="Arial" panose="020B0604020202020204" pitchFamily="34" charset="0"/>
              <a:buChar char="•"/>
            </a:pPr>
            <a:r>
              <a:rPr lang="en-US" sz="2400" dirty="0">
                <a:solidFill>
                  <a:srgbClr val="002060"/>
                </a:solidFill>
                <a:latin typeface="Arial" panose="020B0604020202020204" pitchFamily="34" charset="0"/>
              </a:rPr>
              <a:t>March 24 - internal/external postings resume</a:t>
            </a:r>
            <a:r>
              <a:rPr lang="en-US" sz="2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7254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6355</TotalTime>
  <Words>942</Words>
  <Application>Microsoft Office PowerPoint</Application>
  <PresentationFormat>On-screen Show (4:3)</PresentationFormat>
  <Paragraphs>89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Myriad Pro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Dykeman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Thompson</dc:creator>
  <cp:lastModifiedBy>Harrell, Alyssa J.</cp:lastModifiedBy>
  <cp:revision>428</cp:revision>
  <cp:lastPrinted>2020-02-21T23:00:52Z</cp:lastPrinted>
  <dcterms:created xsi:type="dcterms:W3CDTF">2016-08-25T16:48:33Z</dcterms:created>
  <dcterms:modified xsi:type="dcterms:W3CDTF">2020-02-21T23:03:54Z</dcterms:modified>
</cp:coreProperties>
</file>